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51978" autoAdjust="0"/>
  </p:normalViewPr>
  <p:slideViewPr>
    <p:cSldViewPr snapToGrid="0">
      <p:cViewPr varScale="1">
        <p:scale>
          <a:sx n="121" d="100"/>
          <a:sy n="121" d="100"/>
        </p:scale>
        <p:origin x="164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2024/6/4</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2024/6/4</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2024/6/4</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2024/6/4</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2024/6/4</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2024/6/4</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2024/6/4</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2024/6/4</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2024/6/4</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2024/6/4</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2024/6/4</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2024/6/4</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8707" y="5721192"/>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&amp; Proposer Name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14</a:t>
            </a:r>
            <a:r>
              <a:rPr lang="en-US" altLang="ja-JP" sz="1800" baseline="30000" dirty="0"/>
              <a:t>th</a:t>
            </a:r>
            <a:r>
              <a:rPr lang="en-US" altLang="ja-JP" sz="1800" dirty="0"/>
              <a:t> DSANJ Digital Bio Conference ’24</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08436" y="623677"/>
            <a:ext cx="7109639"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200" b="1" dirty="0">
                <a:solidFill>
                  <a:srgbClr val="FF0000"/>
                </a:solidFill>
                <a:latin typeface="+mn-ea"/>
                <a:ea typeface="+mn-ea"/>
              </a:rPr>
              <a:t>本資料は</a:t>
            </a:r>
            <a:r>
              <a:rPr lang="en-US" altLang="ja-JP" sz="1200" b="1" dirty="0">
                <a:solidFill>
                  <a:srgbClr val="FF0000"/>
                </a:solidFill>
                <a:latin typeface="+mn-ea"/>
                <a:ea typeface="+mn-ea"/>
              </a:rPr>
              <a:t>【</a:t>
            </a:r>
            <a:r>
              <a:rPr lang="ja-JP" altLang="en-US" sz="1200" b="1" dirty="0">
                <a:solidFill>
                  <a:srgbClr val="FF0000"/>
                </a:solidFill>
                <a:latin typeface="+mn-ea"/>
                <a:ea typeface="+mn-ea"/>
              </a:rPr>
              <a:t>非秘密情報</a:t>
            </a:r>
            <a:r>
              <a:rPr lang="en-US" altLang="ja-JP" sz="1200" b="1" dirty="0">
                <a:solidFill>
                  <a:srgbClr val="FF0000"/>
                </a:solidFill>
                <a:latin typeface="+mn-ea"/>
                <a:ea typeface="+mn-ea"/>
              </a:rPr>
              <a:t>】</a:t>
            </a:r>
            <a:r>
              <a:rPr lang="ja-JP" altLang="en-US" sz="1200" b="1" dirty="0">
                <a:solidFill>
                  <a:srgbClr val="FF0000"/>
                </a:solidFill>
                <a:latin typeface="+mn-ea"/>
                <a:ea typeface="+mn-ea"/>
              </a:rPr>
              <a:t>のみで作成をお願いいたします。</a:t>
            </a:r>
            <a:r>
              <a:rPr lang="ja-JP" altLang="en-US" sz="1100" b="1" dirty="0">
                <a:solidFill>
                  <a:srgbClr val="040BC2"/>
                </a:solidFill>
                <a:latin typeface="+mn-ea"/>
                <a:ea typeface="+mn-ea"/>
              </a:rPr>
              <a:t> </a:t>
            </a:r>
            <a:r>
              <a:rPr lang="en-US" altLang="ja-JP" sz="110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dirty="0">
              <a:solidFill>
                <a:schemeClr val="accent6"/>
              </a:solidFill>
              <a:latin typeface="+mn-ea"/>
              <a:ea typeface="+mn-ea"/>
            </a:endParaRPr>
          </a:p>
        </p:txBody>
      </p:sp>
      <p:sp>
        <p:nvSpPr>
          <p:cNvPr id="3" name="テキスト ボックス 8">
            <a:extLst>
              <a:ext uri="{FF2B5EF4-FFF2-40B4-BE49-F238E27FC236}">
                <a16:creationId xmlns:a16="http://schemas.microsoft.com/office/drawing/2014/main" id="{B413429E-54F4-481F-BE74-C2DD0155DD4A}"/>
              </a:ext>
            </a:extLst>
          </p:cNvPr>
          <p:cNvSpPr txBox="1">
            <a:spLocks noChangeArrowheads="1"/>
          </p:cNvSpPr>
          <p:nvPr/>
        </p:nvSpPr>
        <p:spPr bwMode="auto">
          <a:xfrm>
            <a:off x="108436" y="1846748"/>
            <a:ext cx="8457765" cy="2616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b="1" dirty="0">
                <a:solidFill>
                  <a:srgbClr val="040BC2"/>
                </a:solidFill>
                <a:latin typeface="+mn-ea"/>
                <a:ea typeface="+mn-ea"/>
              </a:rPr>
              <a:t>ガイドラインをご参照いただき、ご研究の成果物を明示したタイトルを推奨しております。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0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08436" y="2195025"/>
            <a:ext cx="869560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050" dirty="0">
                <a:solidFill>
                  <a:srgbClr val="040BC2"/>
                </a:solidFill>
                <a:latin typeface="+mn-ea"/>
                <a:ea typeface="+mn-ea"/>
              </a:rPr>
              <a:t>様式３（本</a:t>
            </a:r>
            <a:r>
              <a:rPr lang="en-US" altLang="ja-JP" sz="1050" dirty="0">
                <a:solidFill>
                  <a:srgbClr val="040BC2"/>
                </a:solidFill>
                <a:latin typeface="+mn-ea"/>
                <a:ea typeface="+mn-ea"/>
              </a:rPr>
              <a:t>PPTX</a:t>
            </a:r>
            <a:r>
              <a:rPr lang="ja-JP" altLang="en-US" sz="1050" dirty="0">
                <a:solidFill>
                  <a:srgbClr val="040BC2"/>
                </a:solidFill>
                <a:latin typeface="+mn-ea"/>
                <a:ea typeface="+mn-ea"/>
              </a:rPr>
              <a:t>ファイル）は“スライドのサイズ”を標準（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）でご提出をお願いいたします。</a:t>
            </a:r>
            <a:endParaRPr lang="en-US" altLang="ja-JP" sz="1050" dirty="0">
              <a:solidFill>
                <a:srgbClr val="040BC2"/>
              </a:solidFill>
              <a:latin typeface="+mn-ea"/>
              <a:ea typeface="+mn-ea"/>
            </a:endParaRPr>
          </a:p>
          <a:p>
            <a:pPr eaLnBrk="1" hangingPunct="1">
              <a:spcBef>
                <a:spcPct val="0"/>
              </a:spcBef>
              <a:buFontTx/>
              <a:buNone/>
              <a:defRPr/>
            </a:pPr>
            <a:r>
              <a:rPr lang="ja-JP" altLang="en-US" sz="1050" dirty="0">
                <a:solidFill>
                  <a:srgbClr val="040BC2"/>
                </a:solidFill>
                <a:latin typeface="+mn-ea"/>
                <a:ea typeface="+mn-ea"/>
              </a:rPr>
              <a:t>ワイド画面（</a:t>
            </a:r>
            <a:r>
              <a:rPr lang="en-US" altLang="ja-JP" sz="1050" dirty="0">
                <a:solidFill>
                  <a:srgbClr val="040BC2"/>
                </a:solidFill>
                <a:latin typeface="+mn-ea"/>
                <a:ea typeface="+mn-ea"/>
              </a:rPr>
              <a:t>16:9</a:t>
            </a:r>
            <a:r>
              <a:rPr lang="ja-JP" altLang="en-US" sz="1050" dirty="0">
                <a:solidFill>
                  <a:srgbClr val="040BC2"/>
                </a:solidFill>
                <a:latin typeface="+mn-ea"/>
                <a:ea typeface="+mn-ea"/>
              </a:rPr>
              <a:t>）でご提出頂いた場合、事務局にて標準（</a:t>
            </a:r>
            <a:r>
              <a:rPr lang="en-US" altLang="ja-JP" sz="1050" dirty="0">
                <a:solidFill>
                  <a:srgbClr val="040BC2"/>
                </a:solidFill>
                <a:latin typeface="+mn-ea"/>
                <a:ea typeface="+mn-ea"/>
              </a:rPr>
              <a:t>4</a:t>
            </a:r>
            <a:r>
              <a:rPr lang="ja-JP" altLang="en-US" sz="1050" dirty="0">
                <a:solidFill>
                  <a:srgbClr val="040BC2"/>
                </a:solidFill>
                <a:latin typeface="+mn-ea"/>
                <a:ea typeface="+mn-ea"/>
              </a:rPr>
              <a:t>：</a:t>
            </a:r>
            <a:r>
              <a:rPr lang="en-US" altLang="ja-JP" sz="1050" dirty="0">
                <a:solidFill>
                  <a:srgbClr val="040BC2"/>
                </a:solidFill>
                <a:latin typeface="+mn-ea"/>
                <a:ea typeface="+mn-ea"/>
              </a:rPr>
              <a:t>3</a:t>
            </a:r>
            <a:r>
              <a:rPr lang="ja-JP" altLang="en-US" sz="1050" dirty="0">
                <a:solidFill>
                  <a:srgbClr val="040BC2"/>
                </a:solidFill>
                <a:latin typeface="+mn-ea"/>
                <a:ea typeface="+mn-ea"/>
              </a:rPr>
              <a:t>）に編集させていただきます。</a:t>
            </a:r>
            <a:r>
              <a:rPr lang="en-US" altLang="ja-JP" sz="1050" dirty="0">
                <a:solidFill>
                  <a:srgbClr val="040BC2"/>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5" name="タイトル 1">
            <a:extLst>
              <a:ext uri="{FF2B5EF4-FFF2-40B4-BE49-F238E27FC236}">
                <a16:creationId xmlns:a16="http://schemas.microsoft.com/office/drawing/2014/main" id="{0B340092-CA83-421C-9928-4F09C964C603}"/>
              </a:ext>
            </a:extLst>
          </p:cNvPr>
          <p:cNvSpPr txBox="1">
            <a:spLocks noChangeArrowheads="1"/>
          </p:cNvSpPr>
          <p:nvPr/>
        </p:nvSpPr>
        <p:spPr bwMode="auto">
          <a:xfrm>
            <a:off x="71436" y="3662154"/>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latin typeface="メイリオ" panose="020B0604030504040204" pitchFamily="50" charset="-128"/>
                <a:ea typeface="メイリオ" panose="020B0604030504040204" pitchFamily="50" charset="-128"/>
              </a:rPr>
              <a:t>タイトル（日本語）</a:t>
            </a:r>
            <a:endParaRPr lang="en-US" altLang="ja-JP" sz="1600" dirty="0">
              <a:latin typeface="メイリオ" panose="020B0604030504040204" pitchFamily="50" charset="-128"/>
              <a:ea typeface="メイリオ" panose="020B0604030504040204" pitchFamily="50" charset="-128"/>
            </a:endParaRPr>
          </a:p>
        </p:txBody>
      </p:sp>
      <p:sp>
        <p:nvSpPr>
          <p:cNvPr id="6" name="タイトル 1">
            <a:extLst>
              <a:ext uri="{FF2B5EF4-FFF2-40B4-BE49-F238E27FC236}">
                <a16:creationId xmlns:a16="http://schemas.microsoft.com/office/drawing/2014/main" id="{1A2261E6-658D-4ED9-8D14-91E49ABFFC0C}"/>
              </a:ext>
            </a:extLst>
          </p:cNvPr>
          <p:cNvSpPr txBox="1">
            <a:spLocks noChangeArrowheads="1"/>
          </p:cNvSpPr>
          <p:nvPr/>
        </p:nvSpPr>
        <p:spPr bwMode="auto">
          <a:xfrm>
            <a:off x="1" y="4123690"/>
            <a:ext cx="9144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rPr>
              <a:t>サブタイトル（日本語） </a:t>
            </a:r>
            <a:r>
              <a:rPr lang="en-US" altLang="ja-JP" sz="14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19" name="Text Box 4">
            <a:extLst>
              <a:ext uri="{FF2B5EF4-FFF2-40B4-BE49-F238E27FC236}">
                <a16:creationId xmlns:a16="http://schemas.microsoft.com/office/drawing/2014/main" id="{23063D4E-5D17-3528-9D90-E23D88588E6A}"/>
              </a:ext>
            </a:extLst>
          </p:cNvPr>
          <p:cNvSpPr txBox="1">
            <a:spLocks noChangeArrowheads="1"/>
          </p:cNvSpPr>
          <p:nvPr/>
        </p:nvSpPr>
        <p:spPr bwMode="auto">
          <a:xfrm>
            <a:off x="4445173" y="6062469"/>
            <a:ext cx="322022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Times" panose="02020603050405020304" pitchFamily="18" charset="0"/>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肩書（日本語）・ご発表者氏名（日本語）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21" name="Text Box 4">
            <a:extLst>
              <a:ext uri="{FF2B5EF4-FFF2-40B4-BE49-F238E27FC236}">
                <a16:creationId xmlns:a16="http://schemas.microsoft.com/office/drawing/2014/main" id="{907E5196-8326-45A7-7605-C3AE60CF7C4B}"/>
              </a:ext>
            </a:extLst>
          </p:cNvPr>
          <p:cNvSpPr txBox="1">
            <a:spLocks noChangeArrowheads="1"/>
          </p:cNvSpPr>
          <p:nvPr/>
        </p:nvSpPr>
        <p:spPr bwMode="auto">
          <a:xfrm>
            <a:off x="4441638" y="5318082"/>
            <a:ext cx="2054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dirty="0">
                <a:latin typeface="メイリオ" panose="020B0604030504040204" pitchFamily="50" charset="-128"/>
                <a:ea typeface="メイリオ" panose="020B0604030504040204" pitchFamily="50" charset="-128"/>
                <a:cs typeface="Arial" panose="020B0604020202020204" pitchFamily="34" charset="0"/>
              </a:rPr>
              <a:t>ご所属（日本語）</a:t>
            </a:r>
            <a:endParaRPr lang="en-US" altLang="ja-JP" sz="1200" dirty="0">
              <a:latin typeface="メイリオ" panose="020B0604030504040204" pitchFamily="50" charset="-128"/>
              <a:ea typeface="メイリオ" panose="020B0604030504040204" pitchFamily="50" charset="-128"/>
              <a:cs typeface="Arial" panose="020B0604020202020204" pitchFamily="34" charset="0"/>
            </a:endParaRPr>
          </a:p>
        </p:txBody>
      </p:sp>
      <p:sp>
        <p:nvSpPr>
          <p:cNvPr id="8" name="テキスト ボックス 8">
            <a:extLst>
              <a:ext uri="{FF2B5EF4-FFF2-40B4-BE49-F238E27FC236}">
                <a16:creationId xmlns:a16="http://schemas.microsoft.com/office/drawing/2014/main" id="{C0BD08BA-8A25-4042-12AD-675F006FA05B}"/>
              </a:ext>
            </a:extLst>
          </p:cNvPr>
          <p:cNvSpPr txBox="1">
            <a:spLocks noChangeArrowheads="1"/>
          </p:cNvSpPr>
          <p:nvPr/>
        </p:nvSpPr>
        <p:spPr bwMode="auto">
          <a:xfrm>
            <a:off x="108437" y="1070234"/>
            <a:ext cx="8271924"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defRPr/>
            </a:pPr>
            <a:r>
              <a:rPr lang="en-US" altLang="ja-JP" sz="1200" b="1" dirty="0">
                <a:solidFill>
                  <a:srgbClr val="FF0000"/>
                </a:solidFill>
                <a:latin typeface="+mn-ea"/>
                <a:ea typeface="+mn-ea"/>
              </a:rPr>
              <a:t>D-Bio Digital</a:t>
            </a:r>
            <a:r>
              <a:rPr lang="ja-JP" altLang="en-US" sz="1200" b="1" dirty="0">
                <a:solidFill>
                  <a:srgbClr val="FF0000"/>
                </a:solidFill>
                <a:latin typeface="+mn-ea"/>
                <a:ea typeface="+mn-ea"/>
              </a:rPr>
              <a:t>には外資系製薬企業が多く参加することから、「</a:t>
            </a:r>
            <a:r>
              <a:rPr lang="en-US" altLang="ja-JP" sz="1200" b="1" dirty="0">
                <a:solidFill>
                  <a:srgbClr val="FF0000"/>
                </a:solidFill>
                <a:latin typeface="+mn-ea"/>
                <a:ea typeface="+mn-ea"/>
              </a:rPr>
              <a:t>Background to study</a:t>
            </a:r>
            <a:r>
              <a:rPr lang="ja-JP" altLang="en-US" sz="1200" b="1" dirty="0">
                <a:solidFill>
                  <a:srgbClr val="FF0000"/>
                </a:solidFill>
                <a:latin typeface="+mn-ea"/>
                <a:ea typeface="+mn-ea"/>
              </a:rPr>
              <a:t>」「</a:t>
            </a:r>
            <a:r>
              <a:rPr lang="en-US" altLang="ja-JP" sz="1200" b="1" dirty="0">
                <a:solidFill>
                  <a:srgbClr val="FF0000"/>
                </a:solidFill>
                <a:latin typeface="+mn-ea"/>
                <a:ea typeface="+mn-ea"/>
              </a:rPr>
              <a:t>Summary of study</a:t>
            </a:r>
            <a:r>
              <a:rPr lang="ja-JP" altLang="en-US" sz="1200" b="1" dirty="0">
                <a:solidFill>
                  <a:srgbClr val="FF0000"/>
                </a:solidFill>
                <a:latin typeface="+mn-ea"/>
                <a:ea typeface="+mn-ea"/>
              </a:rPr>
              <a:t>」の章は英語での作成を推奨しております。</a:t>
            </a:r>
            <a:endParaRPr lang="en-US" altLang="ja-JP" sz="1200" b="1" dirty="0">
              <a:solidFill>
                <a:srgbClr val="FF0000"/>
              </a:solidFill>
              <a:latin typeface="+mn-ea"/>
              <a:ea typeface="+mn-ea"/>
            </a:endParaRPr>
          </a:p>
          <a:p>
            <a:pPr eaLnBrk="1" hangingPunct="1">
              <a:lnSpc>
                <a:spcPts val="1800"/>
              </a:lnSpc>
              <a:spcBef>
                <a:spcPct val="0"/>
              </a:spcBef>
              <a:buNone/>
              <a:defRPr/>
            </a:pPr>
            <a:r>
              <a:rPr lang="en-US" altLang="ja-JP" sz="1200" dirty="0">
                <a:solidFill>
                  <a:schemeClr val="accent6"/>
                </a:solidFill>
                <a:latin typeface="+mn-ea"/>
                <a:ea typeface="+mn-ea"/>
              </a:rPr>
              <a:t> </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1200" b="1" dirty="0">
              <a:solidFill>
                <a:schemeClr val="accent6"/>
              </a:solidFill>
              <a:latin typeface="+mn-ea"/>
              <a:ea typeface="+mn-ea"/>
            </a:endParaRPr>
          </a:p>
        </p:txBody>
      </p:sp>
      <p:sp>
        <p:nvSpPr>
          <p:cNvPr id="13" name="テキスト ボックス 12">
            <a:extLst>
              <a:ext uri="{FF2B5EF4-FFF2-40B4-BE49-F238E27FC236}">
                <a16:creationId xmlns:a16="http://schemas.microsoft.com/office/drawing/2014/main" id="{A357AB95-5F8A-F9A6-9077-94A9EC5CEFF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4" name="テキスト ボックス 13">
            <a:extLst>
              <a:ext uri="{FF2B5EF4-FFF2-40B4-BE49-F238E27FC236}">
                <a16:creationId xmlns:a16="http://schemas.microsoft.com/office/drawing/2014/main" id="{EE9C9426-6405-0C4B-D482-AC8F481FEAA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5" name="テキスト ボックス 14">
            <a:extLst>
              <a:ext uri="{FF2B5EF4-FFF2-40B4-BE49-F238E27FC236}">
                <a16:creationId xmlns:a16="http://schemas.microsoft.com/office/drawing/2014/main" id="{ABD51FF0-DE41-5DD6-D980-065A96AEE87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26003" y="1497340"/>
            <a:ext cx="4822477"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ゴール達成に向けての先生が担うお役割の記載をお願いいたします。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3" y="3484810"/>
            <a:ext cx="576409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ゴール達成に向けて製薬企業に期待する役割の記載をお願いいたします。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6AFF30F4-BF13-2B9B-41E4-40F06AE1356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E9D6218C-EDEC-CBDB-29B1-4BDA49B2BE6C}"/>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39BBF388-588E-CB84-BAA8-5C75163DCA7C}"/>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175059" y="1283953"/>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可能な範囲で、本研究成果に関する特許関連の情報の記載をお願いいたします。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3712689"/>
            <a:ext cx="5816008"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可能な範囲で、本研究成果に関連する論文等の情報の記載をお願いいたします。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3678FFC1-1628-B50D-D1C2-2E7F4E14A6D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25B8B3EF-8653-9E57-9662-04318E105EE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021A4338-B675-3F81-A5CC-58302E236689}"/>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a:latin typeface="Arial" panose="020B0604020202020204" pitchFamily="34" charset="0"/>
              </a:rPr>
              <a:t>Key word to this proposal</a:t>
            </a:r>
            <a:endParaRPr lang="ja-JP" altLang="en-US" sz="140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9" y="1283953"/>
            <a:ext cx="4778476"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今回のご研究成果に関連するキーワードの記載をお願いいたします。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75059" y="3701644"/>
            <a:ext cx="5970102"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今回のご研究成果以外で適用可能と想定される疾患名の記載をお願いいたします。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89E40626-C433-83DA-A358-4C0D2B77B951}"/>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6" name="テキスト ボックス 5">
            <a:extLst>
              <a:ext uri="{FF2B5EF4-FFF2-40B4-BE49-F238E27FC236}">
                <a16:creationId xmlns:a16="http://schemas.microsoft.com/office/drawing/2014/main" id="{95BC7D4C-1941-1B5E-2BAE-69D502D9BF18}"/>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7" name="テキスト ボックス 6">
            <a:extLst>
              <a:ext uri="{FF2B5EF4-FFF2-40B4-BE49-F238E27FC236}">
                <a16:creationId xmlns:a16="http://schemas.microsoft.com/office/drawing/2014/main" id="{5D940F3C-868F-69B1-9335-861983E9074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254875"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サブタイトルをご活用いただき、当該疾患領域の現状、本研究領域の現状、本研究に着手された経緯、などのご記載をお願いいたします。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224651"/>
            <a:ext cx="7254875" cy="51578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略語をご記載いただく場合は、備考としてフルスペルの記載をお願いいたします。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AE699C72-E7B3-1601-8A0A-F754255971C2}"/>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AE52CF36-2B97-5121-BC63-0ACF2F93A91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9F433C8C-FDB0-1493-6A1F-2F8B5CF376A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71014" y="1472267"/>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Background to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Background to study (3), Background to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28B6DEBF-A7DB-6821-66E3-4C7D05978145}"/>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CE18240C-83E7-5FE2-6400-2C9E3D6722F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DAA7B366-DAA3-CE96-364B-A265856A743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9" y="1468368"/>
            <a:ext cx="7767958" cy="7487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実験結果は、製薬企業が連携（共同研究等）する上での大きな判断材料となります。簡明で魅力的なデータのご提示をお願いいたします（公開可能な情報のみで作成をお願いいたします）。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2480373"/>
            <a:ext cx="8079313" cy="190289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学会発表等のスライドを流用いただけますが、参加製薬企業に対して当日まで口頭説明の機会がございません。</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一定の面談数を確保するためには、参加製薬企業に対して本ご研究成果を効果的に訴求いただくことが重要と考えます。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参加製薬企業への訴求の点において、</a:t>
            </a:r>
            <a:r>
              <a:rPr lang="en-US" altLang="ja-JP" sz="1200" dirty="0">
                <a:solidFill>
                  <a:srgbClr val="040BC2"/>
                </a:solidFill>
                <a:latin typeface="ＭＳ Ｐゴシック" panose="020B0600070205080204" pitchFamily="50" charset="-128"/>
              </a:rPr>
              <a:t>DSANJ</a:t>
            </a:r>
            <a:r>
              <a:rPr lang="ja-JP" altLang="en-US" sz="1200" dirty="0">
                <a:solidFill>
                  <a:srgbClr val="040BC2"/>
                </a:solidFill>
                <a:latin typeface="ＭＳ Ｐゴシック" panose="020B0600070205080204" pitchFamily="50" charset="-128"/>
              </a:rPr>
              <a:t>では過去の実績から下記の項目が重要であると考えております。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サブタイトルに実験の目的を記載する。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スライド内に実験の目的に対するまとめを簡潔にテキストで記載する。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実験方法や実験結果（グラフ等）に十分な説明を記載する（例：実験条件、</a:t>
            </a:r>
            <a:r>
              <a:rPr lang="en-US" altLang="ja-JP" sz="1200" b="1" dirty="0">
                <a:solidFill>
                  <a:srgbClr val="040BC2"/>
                </a:solidFill>
                <a:latin typeface="ＭＳ Ｐゴシック" panose="020B0600070205080204" pitchFamily="50" charset="-128"/>
              </a:rPr>
              <a:t>N</a:t>
            </a:r>
            <a:r>
              <a:rPr lang="ja-JP" altLang="en-US" sz="1200" b="1" dirty="0">
                <a:solidFill>
                  <a:srgbClr val="040BC2"/>
                </a:solidFill>
                <a:latin typeface="ＭＳ Ｐゴシック" panose="020B0600070205080204" pitchFamily="50" charset="-128"/>
              </a:rPr>
              <a:t>数）。</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b="1" dirty="0">
                <a:solidFill>
                  <a:srgbClr val="040BC2"/>
                </a:solidFill>
                <a:latin typeface="ＭＳ Ｐゴシック" panose="020B0600070205080204" pitchFamily="50" charset="-128"/>
              </a:rPr>
              <a:t>　</a:t>
            </a:r>
            <a:r>
              <a:rPr lang="en-US" altLang="ja-JP" sz="1200" b="1" dirty="0">
                <a:solidFill>
                  <a:srgbClr val="040BC2"/>
                </a:solidFill>
                <a:latin typeface="ＭＳ Ｐゴシック" panose="020B0600070205080204" pitchFamily="50" charset="-128"/>
              </a:rPr>
              <a:t>- </a:t>
            </a:r>
            <a:r>
              <a:rPr lang="ja-JP" altLang="en-US" sz="1200" b="1" dirty="0">
                <a:solidFill>
                  <a:srgbClr val="040BC2"/>
                </a:solidFill>
                <a:latin typeface="ＭＳ Ｐゴシック" panose="020B0600070205080204" pitchFamily="50" charset="-128"/>
              </a:rPr>
              <a:t>略語をご記載いただく場合は、備考としてフルスペルを記載する。</a:t>
            </a:r>
            <a:endParaRPr lang="en-US" altLang="ja-JP" sz="1200" b="1"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763DBDF4-CA7F-F8EB-7934-E621CBE36843}"/>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0E3617EF-84E0-63DE-806E-10190921E5F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5C0746F8-1144-6B43-414C-C5BE053176D6}"/>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254875" cy="97744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Summary of study</a:t>
            </a:r>
            <a:r>
              <a:rPr lang="ja-JP" altLang="en-US" sz="1200" dirty="0">
                <a:solidFill>
                  <a:srgbClr val="040BC2"/>
                </a:solidFill>
                <a:latin typeface="ＭＳ Ｐゴシック" panose="020B0600070205080204" pitchFamily="50" charset="-128"/>
              </a:rPr>
              <a:t>の章は適宜スライドの追加をお願いいたします。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スライドを追加いただく際は、 スライド左上のタイトルを </a:t>
            </a:r>
            <a:r>
              <a:rPr lang="en-US" altLang="ja-JP" sz="1200" dirty="0">
                <a:solidFill>
                  <a:srgbClr val="040BC2"/>
                </a:solidFill>
                <a:latin typeface="ＭＳ Ｐゴシック" panose="020B0600070205080204" pitchFamily="50" charset="-128"/>
              </a:rPr>
              <a:t>Summary of study (3), Summary of study (4),</a:t>
            </a:r>
            <a:r>
              <a:rPr lang="ja-JP" altLang="en-US" sz="1200" dirty="0">
                <a:solidFill>
                  <a:srgbClr val="040BC2"/>
                </a:solidFill>
                <a:latin typeface="ＭＳ Ｐゴシック" panose="020B0600070205080204" pitchFamily="50" charset="-128"/>
              </a:rPr>
              <a:t> と</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修正いただきますようお願いいたします。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2" y="1830142"/>
            <a:ext cx="7254875"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面談時に面談製薬企業にのみデータをお示しすることをご希望の場合、</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ja-JP" altLang="en-US" sz="1200" dirty="0">
                <a:solidFill>
                  <a:srgbClr val="040BC2"/>
                </a:solidFill>
                <a:latin typeface="ＭＳ Ｐゴシック" panose="020B0600070205080204" pitchFamily="50" charset="-128"/>
              </a:rPr>
              <a:t>例えば 「○○のデータあり、面談時に開示し説明」 等の記載をいただきますようお願いいたします。</a:t>
            </a:r>
            <a:endParaRPr lang="en-US" altLang="ja-JP" sz="12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74C97C54-3A98-D44A-EE4F-8861FE93591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1" name="テキスト ボックス 10">
            <a:extLst>
              <a:ext uri="{FF2B5EF4-FFF2-40B4-BE49-F238E27FC236}">
                <a16:creationId xmlns:a16="http://schemas.microsoft.com/office/drawing/2014/main" id="{1E581E1C-3F4F-36CB-4467-53E67388FD4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2" name="テキスト ボックス 11">
            <a:extLst>
              <a:ext uri="{FF2B5EF4-FFF2-40B4-BE49-F238E27FC236}">
                <a16:creationId xmlns:a16="http://schemas.microsoft.com/office/drawing/2014/main" id="{4B0686F4-4E11-8F63-9194-6E12A6B12F9F}"/>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A4DA5301-EB1A-F0CC-8609-8329CE5530AA}"/>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F55BE103-ED1D-813D-8C70-85ED2883F89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B99F30B0-4247-90CA-B5CE-B5BC345315AB}"/>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B8924CD4-14FB-7E59-8181-FCE09B53BB94}"/>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350A9317-F1B3-FC48-BABA-AAFEEB7BE67A}"/>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714E7D66-D325-62F3-F506-4E42E85445A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5232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ja-JP" altLang="en-US" sz="1400" dirty="0">
                <a:solidFill>
                  <a:srgbClr val="040BC2"/>
                </a:solidFill>
                <a:latin typeface="Arial" panose="020B0604020202020204" pitchFamily="34" charset="0"/>
              </a:rPr>
              <a:t>参加製薬企業にこのスライドの趣旨を伝えるため、こちらの枠内にサブタイトル（スライドタイトル）をご記載いただくことを推奨しております。</a:t>
            </a:r>
            <a:r>
              <a:rPr lang="en-US" altLang="ja-JP" sz="900" dirty="0">
                <a:solidFill>
                  <a:schemeClr val="accent6"/>
                </a:solidFill>
                <a:latin typeface="+mn-ea"/>
                <a:ea typeface="+mn-ea"/>
              </a:rPr>
              <a:t>※</a:t>
            </a:r>
            <a:r>
              <a:rPr lang="ja-JP" altLang="en-US" sz="900" dirty="0">
                <a:solidFill>
                  <a:schemeClr val="accent6"/>
                </a:solidFill>
                <a:latin typeface="+mn-ea"/>
                <a:ea typeface="+mn-ea"/>
              </a:rPr>
              <a:t>本テキストボックスは資料作成時に削除をお願いいたします。</a:t>
            </a:r>
            <a:endParaRPr lang="ja-JP" altLang="en-US" sz="900" b="1" dirty="0">
              <a:solidFill>
                <a:schemeClr val="accent6"/>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47710DC0-EC29-18EC-AD4E-B7E309E31DFE}"/>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D4A6E219-7DF3-0C44-E66A-2E202F832515}"/>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F230C25D-F54F-5D81-0886-A48ABD6CE5D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2" y="1130184"/>
            <a:ext cx="5266953"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研究のゴールとゴールに向けた今後の研究計画の記載をお願いいたします。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1" y="3678520"/>
            <a:ext cx="5620915" cy="5178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ja-JP" altLang="en-US" sz="1200" dirty="0">
                <a:solidFill>
                  <a:srgbClr val="040BC2"/>
                </a:solidFill>
                <a:latin typeface="+mn-ea"/>
                <a:ea typeface="+mn-ea"/>
              </a:rPr>
              <a:t>ゴール達成までの過程において想定される課題の記載をお願いいたします。</a:t>
            </a:r>
            <a:endParaRPr lang="en-US" altLang="ja-JP" sz="1200" dirty="0">
              <a:solidFill>
                <a:srgbClr val="040BC2"/>
              </a:solidFill>
              <a:latin typeface="+mn-ea"/>
              <a:ea typeface="+mn-ea"/>
            </a:endParaRPr>
          </a:p>
          <a:p>
            <a:pPr eaLnBrk="1" hangingPunct="1">
              <a:lnSpc>
                <a:spcPts val="1800"/>
              </a:lnSpc>
              <a:spcBef>
                <a:spcPct val="0"/>
              </a:spcBef>
              <a:buFontTx/>
              <a:buNone/>
            </a:pPr>
            <a:r>
              <a:rPr lang="en-US" altLang="ja-JP" sz="1000" dirty="0">
                <a:solidFill>
                  <a:schemeClr val="accent6"/>
                </a:solidFill>
                <a:latin typeface="+mn-ea"/>
                <a:ea typeface="+mn-ea"/>
              </a:rPr>
              <a:t>※</a:t>
            </a:r>
            <a:r>
              <a:rPr lang="ja-JP" altLang="en-US" sz="1000" dirty="0">
                <a:solidFill>
                  <a:schemeClr val="accent6"/>
                </a:solidFill>
                <a:latin typeface="+mn-ea"/>
                <a:ea typeface="+mn-ea"/>
              </a:rPr>
              <a:t>本テキストボックスは資料作成時に削除をお願いいたします。</a:t>
            </a:r>
            <a:endParaRPr lang="ja-JP" altLang="en-US" sz="1000" b="1" dirty="0">
              <a:solidFill>
                <a:schemeClr val="accent6"/>
              </a:solidFill>
              <a:latin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9911D75B-CFCE-E9DD-56EB-A16ED355807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7" name="テキスト ボックス 6">
            <a:extLst>
              <a:ext uri="{FF2B5EF4-FFF2-40B4-BE49-F238E27FC236}">
                <a16:creationId xmlns:a16="http://schemas.microsoft.com/office/drawing/2014/main" id="{31C781E4-FC60-E2A8-8C00-514EF4EDBBC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8" name="テキスト ボックス 7">
            <a:extLst>
              <a:ext uri="{FF2B5EF4-FFF2-40B4-BE49-F238E27FC236}">
                <a16:creationId xmlns:a16="http://schemas.microsoft.com/office/drawing/2014/main" id="{19F844CB-68A2-8F0D-0C54-7A924317DFEC}"/>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2147</Words>
  <Application>Microsoft Office PowerPoint</Application>
  <PresentationFormat>画面に合わせる (4:3)</PresentationFormat>
  <Paragraphs>130</Paragraphs>
  <Slides>12</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Tohru Yoshikawa</cp:lastModifiedBy>
  <cp:revision>312</cp:revision>
  <cp:lastPrinted>2019-04-11T05:48:52Z</cp:lastPrinted>
  <dcterms:created xsi:type="dcterms:W3CDTF">2010-05-17T10:26:31Z</dcterms:created>
  <dcterms:modified xsi:type="dcterms:W3CDTF">2024-06-03T17:06:27Z</dcterms:modified>
</cp:coreProperties>
</file>