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56" r:id="rId2"/>
    <p:sldId id="290" r:id="rId3"/>
    <p:sldId id="309" r:id="rId4"/>
    <p:sldId id="310" r:id="rId5"/>
    <p:sldId id="291" r:id="rId6"/>
    <p:sldId id="295" r:id="rId7"/>
    <p:sldId id="312" r:id="rId8"/>
    <p:sldId id="302" r:id="rId9"/>
    <p:sldId id="305" r:id="rId10"/>
    <p:sldId id="303" r:id="rId11"/>
    <p:sldId id="308" r:id="rId12"/>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75" d="100"/>
          <a:sy n="75"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2022/6/24</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2022/6/24</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2022/6/24</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2022/6/24</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2022/6/24</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English Title</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8" y="5794206"/>
            <a:ext cx="34083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English Subtitle -</a:t>
            </a:r>
            <a:endParaRPr lang="en-US" altLang="ja-JP" sz="1200" dirty="0">
              <a:latin typeface="メイリオ" panose="020B0604030504040204" pitchFamily="50" charset="-128"/>
              <a:ea typeface="メイリオ" panose="020B0604030504040204" pitchFamily="50" charset="-128"/>
            </a:endParaRPr>
          </a:p>
        </p:txBody>
      </p:sp>
      <p:sp>
        <p:nvSpPr>
          <p:cNvPr id="17" name="テキスト ボックス 1">
            <a:extLst>
              <a:ext uri="{FF2B5EF4-FFF2-40B4-BE49-F238E27FC236}">
                <a16:creationId xmlns:a16="http://schemas.microsoft.com/office/drawing/2014/main" id="{A4A247FA-F507-4CFB-BA38-933F0BD3ABCC}"/>
              </a:ext>
            </a:extLst>
          </p:cNvPr>
          <p:cNvSpPr txBox="1"/>
          <p:nvPr/>
        </p:nvSpPr>
        <p:spPr>
          <a:xfrm>
            <a:off x="7420708" y="65088"/>
            <a:ext cx="1661380" cy="286604"/>
          </a:xfrm>
          <a:prstGeom prst="rect">
            <a:avLst/>
          </a:prstGeom>
          <a:solidFill>
            <a:sysClr val="window" lastClr="FFFFFF"/>
          </a:solidFill>
          <a:ln w="6350">
            <a:noFill/>
          </a:ln>
          <a:effectLst/>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spcAft>
                <a:spcPts val="0"/>
              </a:spcAft>
              <a:defRPr/>
            </a:pP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様式</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：創薬シーズ編</a:t>
            </a:r>
            <a:endParaRPr 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57162" y="83104"/>
            <a:ext cx="37664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10</a:t>
            </a:r>
            <a:r>
              <a:rPr lang="en-US" altLang="ja-JP" sz="1800" b="1" baseline="30000" dirty="0"/>
              <a:t>th</a:t>
            </a:r>
            <a:r>
              <a:rPr lang="en-US" altLang="ja-JP" sz="1800" b="1" dirty="0"/>
              <a:t> DSANJ Digital Bio Conference ’22</a:t>
            </a:r>
            <a:endParaRPr lang="ja-JP" altLang="en-US" sz="1800" b="1"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dirty="0">
              <a:solidFill>
                <a:srgbClr val="040BC2"/>
              </a:solidFill>
              <a:latin typeface="+mn-ea"/>
              <a:ea typeface="+mn-ea"/>
            </a:endParaRPr>
          </a:p>
        </p:txBody>
      </p:sp>
      <p:sp>
        <p:nvSpPr>
          <p:cNvPr id="2" name="テキスト ボックス 8">
            <a:extLst>
              <a:ext uri="{FF2B5EF4-FFF2-40B4-BE49-F238E27FC236}">
                <a16:creationId xmlns:a16="http://schemas.microsoft.com/office/drawing/2014/main" id="{1467D4D9-0EE4-441B-B27E-0281CE5CE964}"/>
              </a:ext>
            </a:extLst>
          </p:cNvPr>
          <p:cNvSpPr txBox="1">
            <a:spLocks noChangeArrowheads="1"/>
          </p:cNvSpPr>
          <p:nvPr/>
        </p:nvSpPr>
        <p:spPr bwMode="auto">
          <a:xfrm>
            <a:off x="108436" y="1070234"/>
            <a:ext cx="9035564"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には外資系製薬企業が多く参加することから、特に「</a:t>
            </a:r>
            <a:r>
              <a:rPr lang="en-US" altLang="ja-JP" sz="1200" b="1" dirty="0">
                <a:solidFill>
                  <a:srgbClr val="FF0000"/>
                </a:solidFill>
                <a:latin typeface="+mn-ea"/>
                <a:ea typeface="+mn-ea"/>
              </a:rPr>
              <a:t>background</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a:t>
            </a:r>
            <a:r>
              <a:rPr lang="ja-JP" altLang="en-US" sz="1200" b="1" dirty="0">
                <a:solidFill>
                  <a:srgbClr val="FF0000"/>
                </a:solidFill>
                <a:latin typeface="+mn-ea"/>
                <a:ea typeface="+mn-ea"/>
              </a:rPr>
              <a:t>」のスライドは英語での作成を推奨いたします。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b="1" dirty="0">
              <a:solidFill>
                <a:srgbClr val="040BC2"/>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728766"/>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000" dirty="0">
              <a:solidFill>
                <a:srgbClr val="040BC2"/>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077043"/>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様式３（本</a:t>
            </a:r>
            <a:r>
              <a:rPr lang="en-US" altLang="ja-JP" sz="1050" b="1" dirty="0">
                <a:solidFill>
                  <a:srgbClr val="040BC2"/>
                </a:solidFill>
                <a:latin typeface="+mn-ea"/>
                <a:ea typeface="+mn-ea"/>
              </a:rPr>
              <a:t>PPTX</a:t>
            </a:r>
            <a:r>
              <a:rPr lang="ja-JP" altLang="en-US" sz="1050" b="1" dirty="0">
                <a:solidFill>
                  <a:srgbClr val="040BC2"/>
                </a:solidFill>
                <a:latin typeface="+mn-ea"/>
                <a:ea typeface="+mn-ea"/>
              </a:rPr>
              <a:t>ファイル）は“スライドのサイズ”を標準（</a:t>
            </a:r>
            <a:r>
              <a:rPr lang="en-US" altLang="ja-JP" sz="1050" b="1" dirty="0">
                <a:solidFill>
                  <a:srgbClr val="040BC2"/>
                </a:solidFill>
                <a:latin typeface="+mn-ea"/>
                <a:ea typeface="+mn-ea"/>
              </a:rPr>
              <a:t>4</a:t>
            </a:r>
            <a:r>
              <a:rPr lang="ja-JP" altLang="en-US" sz="1050" b="1" dirty="0">
                <a:solidFill>
                  <a:srgbClr val="040BC2"/>
                </a:solidFill>
                <a:latin typeface="+mn-ea"/>
                <a:ea typeface="+mn-ea"/>
              </a:rPr>
              <a:t>：</a:t>
            </a:r>
            <a:r>
              <a:rPr lang="en-US" altLang="ja-JP" sz="1050" b="1" dirty="0">
                <a:solidFill>
                  <a:srgbClr val="040BC2"/>
                </a:solidFill>
                <a:latin typeface="+mn-ea"/>
                <a:ea typeface="+mn-ea"/>
              </a:rPr>
              <a:t>3</a:t>
            </a:r>
            <a:r>
              <a:rPr lang="ja-JP" altLang="en-US" sz="1050" b="1" dirty="0">
                <a:solidFill>
                  <a:srgbClr val="040BC2"/>
                </a:solidFill>
                <a:latin typeface="+mn-ea"/>
                <a:ea typeface="+mn-ea"/>
              </a:rPr>
              <a:t>）でご提出をお願いいたします。</a:t>
            </a:r>
            <a:endParaRPr lang="en-US" altLang="ja-JP" sz="1050" b="1" dirty="0">
              <a:solidFill>
                <a:srgbClr val="040BC2"/>
              </a:solidFill>
              <a:latin typeface="+mn-ea"/>
              <a:ea typeface="+mn-ea"/>
            </a:endParaRPr>
          </a:p>
          <a:p>
            <a:pPr eaLnBrk="1" hangingPunct="1">
              <a:spcBef>
                <a:spcPct val="0"/>
              </a:spcBef>
              <a:buFontTx/>
              <a:buNone/>
              <a:defRPr/>
            </a:pPr>
            <a:r>
              <a:rPr lang="ja-JP" altLang="en-US" sz="1050" b="1" dirty="0">
                <a:solidFill>
                  <a:srgbClr val="040BC2"/>
                </a:solidFill>
                <a:latin typeface="+mn-ea"/>
                <a:ea typeface="+mn-ea"/>
              </a:rPr>
              <a:t>ワイド画面（</a:t>
            </a:r>
            <a:r>
              <a:rPr lang="en-US" altLang="ja-JP" sz="1050" b="1" dirty="0">
                <a:solidFill>
                  <a:srgbClr val="040BC2"/>
                </a:solidFill>
                <a:latin typeface="+mn-ea"/>
                <a:ea typeface="+mn-ea"/>
              </a:rPr>
              <a:t>16:9</a:t>
            </a:r>
            <a:r>
              <a:rPr lang="ja-JP" altLang="en-US" sz="1050" b="1" dirty="0">
                <a:solidFill>
                  <a:srgbClr val="040BC2"/>
                </a:solidFill>
                <a:latin typeface="+mn-ea"/>
                <a:ea typeface="+mn-ea"/>
              </a:rPr>
              <a:t>）でご提出頂いた場合、事務局にて標準（</a:t>
            </a:r>
            <a:r>
              <a:rPr lang="en-US" altLang="ja-JP" sz="1050" b="1" dirty="0">
                <a:solidFill>
                  <a:srgbClr val="040BC2"/>
                </a:solidFill>
                <a:latin typeface="+mn-ea"/>
                <a:ea typeface="+mn-ea"/>
              </a:rPr>
              <a:t>4</a:t>
            </a:r>
            <a:r>
              <a:rPr lang="ja-JP" altLang="en-US" sz="1050" b="1" dirty="0">
                <a:solidFill>
                  <a:srgbClr val="040BC2"/>
                </a:solidFill>
                <a:latin typeface="+mn-ea"/>
                <a:ea typeface="+mn-ea"/>
              </a:rPr>
              <a:t>：</a:t>
            </a:r>
            <a:r>
              <a:rPr lang="en-US" altLang="ja-JP" sz="1050" b="1" dirty="0">
                <a:solidFill>
                  <a:srgbClr val="040BC2"/>
                </a:solidFill>
                <a:latin typeface="+mn-ea"/>
                <a:ea typeface="+mn-ea"/>
              </a:rPr>
              <a:t>3</a:t>
            </a:r>
            <a:r>
              <a:rPr lang="ja-JP" altLang="en-US" sz="1050" b="1"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b="1" dirty="0">
              <a:solidFill>
                <a:srgbClr val="040BC2"/>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日本語タイトル</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日本語サブタイトル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400" dirty="0">
                <a:latin typeface="メイリオ" panose="020B0604030504040204" pitchFamily="50" charset="-128"/>
                <a:ea typeface="メイリオ" panose="020B0604030504040204" pitchFamily="50" charset="-128"/>
                <a:cs typeface="Arial" panose="020B0604020202020204" pitchFamily="34" charset="0"/>
              </a:rPr>
              <a:t>name</a:t>
            </a:r>
          </a:p>
        </p:txBody>
      </p:sp>
      <p:sp>
        <p:nvSpPr>
          <p:cNvPr id="16" name="テキスト ボックス 15">
            <a:extLst>
              <a:ext uri="{FF2B5EF4-FFF2-40B4-BE49-F238E27FC236}">
                <a16:creationId xmlns:a16="http://schemas.microsoft.com/office/drawing/2014/main" id="{4EF7F1E2-89EB-4A94-9B94-6F9B9E2EA3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135483"/>
            <a:ext cx="18387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肩書・ご発表者名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42421"/>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ご所属の日本語名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40005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175059" y="136526"/>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1200" smtClean="0">
                <a:solidFill>
                  <a:srgbClr val="898989"/>
                </a:solidFill>
              </a:rPr>
              <a:pPr>
                <a:spcBef>
                  <a:spcPct val="0"/>
                </a:spcBef>
                <a:buFontTx/>
                <a:buNone/>
              </a:pPr>
              <a:t>9</a:t>
            </a:fld>
            <a:endParaRPr lang="ja-JP" altLang="en-US" sz="120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可能な範囲で、本研究成果に関する特許関連の情報の記載をお願いいたします。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可能な範囲で、本研究成果に関する特許関連の情報の記載をお願いいたします。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DCFF3858-68E0-4EF5-810D-B758C3C9680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1200" smtClean="0">
                <a:solidFill>
                  <a:srgbClr val="898989"/>
                </a:solidFill>
              </a:rPr>
              <a:pPr>
                <a:spcBef>
                  <a:spcPct val="0"/>
                </a:spcBef>
                <a:buFontTx/>
                <a:buNone/>
              </a:pPr>
              <a:t>10</a:t>
            </a:fld>
            <a:endParaRPr lang="ja-JP" altLang="en-US" sz="12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今回のご研究成果に該当するキーワードの記載をお願いいたします。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今回のご研究成果以外で適用可能と想定される疾患名の記載をお願いいたします。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45FEC074-D6AD-49CB-89FC-4887E697A416}"/>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1200" smtClean="0">
                <a:solidFill>
                  <a:srgbClr val="898989"/>
                </a:solidFill>
              </a:rPr>
              <a:pPr>
                <a:spcBef>
                  <a:spcPct val="0"/>
                </a:spcBef>
                <a:buFontTx/>
                <a:buNone/>
              </a:pPr>
              <a:t>1</a:t>
            </a:fld>
            <a:endParaRPr lang="ja-JP" altLang="en-US" sz="1200">
              <a:solidFill>
                <a:srgbClr val="898989"/>
              </a:solidFill>
            </a:endParaRPr>
          </a:p>
        </p:txBody>
      </p:sp>
      <p:sp>
        <p:nvSpPr>
          <p:cNvPr id="6153" name="テキスト ボックス 1">
            <a:extLst>
              <a:ext uri="{FF2B5EF4-FFF2-40B4-BE49-F238E27FC236}">
                <a16:creationId xmlns:a16="http://schemas.microsoft.com/office/drawing/2014/main" id="{6DD3ECA7-363F-4D7A-B800-106F22B78A5E}"/>
              </a:ext>
            </a:extLst>
          </p:cNvPr>
          <p:cNvSpPr txBox="1">
            <a:spLocks noChangeArrowheads="1"/>
          </p:cNvSpPr>
          <p:nvPr/>
        </p:nvSpPr>
        <p:spPr bwMode="auto">
          <a:xfrm>
            <a:off x="71162" y="625677"/>
            <a:ext cx="518203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144122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学会発表のスライドをご活用いただけますが、参加製薬企業に対して当日まで口頭説明の機会がございません。</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一定の面談数を確保するためには、本ご研究成果を参加製薬企業に対して訴求いただく必要があります。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参加製薬企業への訴求の点において、</a:t>
            </a:r>
            <a:r>
              <a:rPr lang="en-US" altLang="ja-JP" sz="1200" b="1" dirty="0">
                <a:solidFill>
                  <a:srgbClr val="040BC2"/>
                </a:solidFill>
                <a:latin typeface="ＭＳ Ｐゴシック" panose="020B0600070205080204" pitchFamily="50" charset="-128"/>
              </a:rPr>
              <a:t>DSANJ</a:t>
            </a:r>
            <a:r>
              <a:rPr lang="ja-JP" altLang="en-US" sz="1200" b="1" dirty="0">
                <a:solidFill>
                  <a:srgbClr val="040BC2"/>
                </a:solidFill>
                <a:latin typeface="ＭＳ Ｐゴシック" panose="020B0600070205080204" pitchFamily="50" charset="-128"/>
              </a:rPr>
              <a:t>は過去の実績から下記の項目が重要であると考えています。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スライドの要旨としてのサブタイトルの記載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略語の説明</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4F5C1AD-B225-4066-858B-1D11672B36D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1200" smtClean="0">
                <a:solidFill>
                  <a:srgbClr val="898989"/>
                </a:solidFill>
              </a:rPr>
              <a:pPr>
                <a:spcBef>
                  <a:spcPct val="0"/>
                </a:spcBef>
                <a:buFontTx/>
                <a:buNone/>
              </a:pPr>
              <a:t>2</a:t>
            </a:fld>
            <a:endParaRPr lang="ja-JP" altLang="en-US" sz="12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4" name="テキスト ボックス 1">
            <a:extLst>
              <a:ext uri="{FF2B5EF4-FFF2-40B4-BE49-F238E27FC236}">
                <a16:creationId xmlns:a16="http://schemas.microsoft.com/office/drawing/2014/main" id="{C538CCBB-E289-4081-81EC-48592F05A9A0}"/>
              </a:ext>
            </a:extLst>
          </p:cNvPr>
          <p:cNvSpPr txBox="1">
            <a:spLocks noChangeArrowheads="1"/>
          </p:cNvSpPr>
          <p:nvPr/>
        </p:nvSpPr>
        <p:spPr bwMode="auto">
          <a:xfrm>
            <a:off x="71162" y="625677"/>
            <a:ext cx="518203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CA70AD09-7546-4B9B-876F-5B677D4FC5E5}"/>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1200" smtClean="0">
                <a:solidFill>
                  <a:srgbClr val="898989"/>
                </a:solidFill>
              </a:rPr>
              <a:pPr>
                <a:spcBef>
                  <a:spcPct val="0"/>
                </a:spcBef>
                <a:buFontTx/>
                <a:buNone/>
              </a:pPr>
              <a:t>3</a:t>
            </a:fld>
            <a:endParaRPr lang="ja-JP" altLang="en-US" sz="1200">
              <a:solidFill>
                <a:srgbClr val="898989"/>
              </a:solidFill>
            </a:endParaRPr>
          </a:p>
        </p:txBody>
      </p:sp>
      <p:sp>
        <p:nvSpPr>
          <p:cNvPr id="10248" name="テキスト ボックス 1">
            <a:extLst>
              <a:ext uri="{FF2B5EF4-FFF2-40B4-BE49-F238E27FC236}">
                <a16:creationId xmlns:a16="http://schemas.microsoft.com/office/drawing/2014/main" id="{657459C3-A9B2-4E61-A88C-A28BCA229DBA}"/>
              </a:ext>
            </a:extLst>
          </p:cNvPr>
          <p:cNvSpPr txBox="1">
            <a:spLocks noChangeArrowheads="1"/>
          </p:cNvSpPr>
          <p:nvPr/>
        </p:nvSpPr>
        <p:spPr bwMode="auto">
          <a:xfrm>
            <a:off x="94817" y="657904"/>
            <a:ext cx="6029758"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8268870"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9" y="2480373"/>
            <a:ext cx="7254875" cy="167206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学会発表のスライドをご活用いただけますが、参加製薬企業に対して当日まで口頭説明の機会がございません。</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一定の面談数を確保するためには、本ご研究成果を参加製薬企業に対して訴求いただく必要があります。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参加製薬企業への訴求の点において、</a:t>
            </a:r>
            <a:r>
              <a:rPr lang="en-US" altLang="ja-JP" sz="1200" b="1" dirty="0">
                <a:solidFill>
                  <a:srgbClr val="040BC2"/>
                </a:solidFill>
                <a:latin typeface="ＭＳ Ｐゴシック" panose="020B0600070205080204" pitchFamily="50" charset="-128"/>
              </a:rPr>
              <a:t>DSANJ</a:t>
            </a:r>
            <a:r>
              <a:rPr lang="ja-JP" altLang="en-US" sz="1200" b="1" dirty="0">
                <a:solidFill>
                  <a:srgbClr val="040BC2"/>
                </a:solidFill>
                <a:latin typeface="ＭＳ Ｐゴシック" panose="020B0600070205080204" pitchFamily="50" charset="-128"/>
              </a:rPr>
              <a:t>は過去の実績から下記の項目が重要であると考えています。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実験の目的や結果を示すサブタイトルの記載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実験方法や実験結果（グラフ等）の十分な説明（例：</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略語の説明</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A45E661D-C17F-4D64-ADC8-F9E01A6BB113}"/>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1200" smtClean="0">
                <a:solidFill>
                  <a:srgbClr val="898989"/>
                </a:solidFill>
              </a:rPr>
              <a:pPr>
                <a:spcBef>
                  <a:spcPct val="0"/>
                </a:spcBef>
                <a:buFontTx/>
                <a:buNone/>
              </a:pPr>
              <a:t>4</a:t>
            </a:fld>
            <a:endParaRPr lang="ja-JP" altLang="en-US" sz="12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4" name="テキスト ボックス 1">
            <a:extLst>
              <a:ext uri="{FF2B5EF4-FFF2-40B4-BE49-F238E27FC236}">
                <a16:creationId xmlns:a16="http://schemas.microsoft.com/office/drawing/2014/main" id="{C99938A2-4A86-4CA8-9849-6FF211311148}"/>
              </a:ext>
            </a:extLst>
          </p:cNvPr>
          <p:cNvSpPr txBox="1">
            <a:spLocks noChangeArrowheads="1"/>
          </p:cNvSpPr>
          <p:nvPr/>
        </p:nvSpPr>
        <p:spPr bwMode="auto">
          <a:xfrm>
            <a:off x="94817" y="657904"/>
            <a:ext cx="6029758"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6C320792-6034-4C11-8161-F4682B1E7ED8}"/>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1200" smtClean="0">
                <a:solidFill>
                  <a:srgbClr val="898989"/>
                </a:solidFill>
              </a:rPr>
              <a:pPr>
                <a:spcBef>
                  <a:spcPct val="0"/>
                </a:spcBef>
                <a:buFontTx/>
                <a:buNone/>
              </a:pPr>
              <a:t>5</a:t>
            </a:fld>
            <a:endParaRPr lang="ja-JP" altLang="en-US" sz="1200">
              <a:solidFill>
                <a:srgbClr val="898989"/>
              </a:solidFill>
            </a:endParaRPr>
          </a:p>
        </p:txBody>
      </p:sp>
      <p:sp>
        <p:nvSpPr>
          <p:cNvPr id="2" name="テキスト ボックス 1">
            <a:extLst>
              <a:ext uri="{FF2B5EF4-FFF2-40B4-BE49-F238E27FC236}">
                <a16:creationId xmlns:a16="http://schemas.microsoft.com/office/drawing/2014/main" id="{0C7B7923-81E1-4A1D-B0DD-AF3E1F13F1C1}"/>
              </a:ext>
            </a:extLst>
          </p:cNvPr>
          <p:cNvSpPr txBox="1">
            <a:spLocks noChangeArrowheads="1"/>
          </p:cNvSpPr>
          <p:nvPr/>
        </p:nvSpPr>
        <p:spPr bwMode="auto">
          <a:xfrm>
            <a:off x="131763" y="634423"/>
            <a:ext cx="529264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48C8BBF4-4C2A-4B3F-93DA-9D9FEAD1DF9A}"/>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1200" smtClean="0">
                <a:solidFill>
                  <a:srgbClr val="898989"/>
                </a:solidFill>
              </a:rPr>
              <a:pPr>
                <a:spcBef>
                  <a:spcPct val="0"/>
                </a:spcBef>
                <a:buFontTx/>
                <a:buNone/>
              </a:pPr>
              <a:t>6</a:t>
            </a:fld>
            <a:endParaRPr lang="ja-JP" altLang="en-US" sz="12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5" name="テキスト ボックス 4">
            <a:extLst>
              <a:ext uri="{FF2B5EF4-FFF2-40B4-BE49-F238E27FC236}">
                <a16:creationId xmlns:a16="http://schemas.microsoft.com/office/drawing/2014/main" id="{1A373511-F360-4289-84A1-2638E7D82B06}"/>
              </a:ext>
            </a:extLst>
          </p:cNvPr>
          <p:cNvSpPr txBox="1">
            <a:spLocks noChangeArrowheads="1"/>
          </p:cNvSpPr>
          <p:nvPr/>
        </p:nvSpPr>
        <p:spPr bwMode="auto">
          <a:xfrm>
            <a:off x="131763" y="634423"/>
            <a:ext cx="55638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8" name="テキスト ボックス 7">
            <a:extLst>
              <a:ext uri="{FF2B5EF4-FFF2-40B4-BE49-F238E27FC236}">
                <a16:creationId xmlns:a16="http://schemas.microsoft.com/office/drawing/2014/main" id="{CE7D6BBC-C113-4B93-AE43-8C0E2C574370}"/>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extLst>
      <p:ext uri="{BB962C8B-B14F-4D97-AF65-F5344CB8AC3E}">
        <p14:creationId xmlns:p14="http://schemas.microsoft.com/office/powerpoint/2010/main" val="322549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1200" smtClean="0">
                <a:solidFill>
                  <a:srgbClr val="898989"/>
                </a:solidFill>
              </a:rPr>
              <a:pPr>
                <a:spcBef>
                  <a:spcPct val="0"/>
                </a:spcBef>
                <a:buFontTx/>
                <a:buNone/>
              </a:pPr>
              <a:t>7</a:t>
            </a:fld>
            <a:endParaRPr lang="ja-JP" altLang="en-US" sz="120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研究のゴールや今後の研究計画の記載をお願いいたします。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ゴール達成のためのハードル（課題）の記載をお願いいたします。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8B4D17E2-442F-4A46-8C39-5927ECCF72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1200" smtClean="0">
                <a:solidFill>
                  <a:srgbClr val="898989"/>
                </a:solidFill>
              </a:rPr>
              <a:pPr>
                <a:spcBef>
                  <a:spcPct val="0"/>
                </a:spcBef>
                <a:buFontTx/>
                <a:buNone/>
              </a:pPr>
              <a:t>8</a:t>
            </a:fld>
            <a:endParaRPr lang="ja-JP" altLang="en-US" sz="12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9" name="テキスト ボックス 8">
            <a:extLst>
              <a:ext uri="{FF2B5EF4-FFF2-40B4-BE49-F238E27FC236}">
                <a16:creationId xmlns:a16="http://schemas.microsoft.com/office/drawing/2014/main" id="{0FEED66D-9E96-4B36-92B7-686CEF05152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a:t>
            </a:r>
            <a:r>
              <a:rPr lang="ja-JP" altLang="en-US" sz="700" dirty="0">
                <a:latin typeface="+mn-ea"/>
                <a:ea typeface="+mn-ea"/>
              </a:rPr>
              <a:t> </a:t>
            </a:r>
            <a:r>
              <a:rPr lang="en-US" altLang="ja-JP" sz="700" dirty="0">
                <a:latin typeface="+mn-ea"/>
                <a:ea typeface="+mn-ea"/>
              </a:rPr>
              <a:t>Digital</a:t>
            </a:r>
            <a:r>
              <a:rPr lang="ja-JP" altLang="en-US" sz="700" dirty="0">
                <a:latin typeface="+mn-ea"/>
                <a:ea typeface="+mn-ea"/>
              </a:rPr>
              <a:t> </a:t>
            </a:r>
            <a:r>
              <a:rPr lang="en-US" altLang="ja-JP" sz="700" dirty="0">
                <a:latin typeface="+mn-ea"/>
                <a:ea typeface="+mn-ea"/>
              </a:rPr>
              <a:t>Bio</a:t>
            </a:r>
            <a:r>
              <a:rPr lang="ja-JP" altLang="en-US" sz="700" dirty="0">
                <a:latin typeface="+mn-ea"/>
                <a:ea typeface="+mn-ea"/>
              </a:rPr>
              <a:t> </a:t>
            </a:r>
            <a:r>
              <a:rPr lang="en-US" altLang="ja-JP" sz="700" dirty="0">
                <a:latin typeface="+mn-ea"/>
                <a:ea typeface="+mn-ea"/>
              </a:rPr>
              <a:t>Conference</a:t>
            </a:r>
            <a:r>
              <a:rPr lang="ja-JP" altLang="en-US" sz="700" dirty="0">
                <a:latin typeface="+mn-ea"/>
                <a:ea typeface="+mn-ea"/>
              </a:rPr>
              <a:t> 運営事務局は、研究者から受領した非秘密情報に基づいて本資料を編集・作成しています。</a:t>
            </a:r>
          </a:p>
          <a:p>
            <a:r>
              <a:rPr lang="ja-JP" altLang="en-US" sz="700" dirty="0">
                <a:latin typeface="+mn-ea"/>
                <a:ea typeface="+mn-ea"/>
              </a:rPr>
              <a:t>本資料の二次利用を固く禁じます。</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ゴール達成に向けての先生の役割の記載をお願いいたします。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ゴール達成に向けて製薬企業に期待する役割の記載をお願いいたします。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1261</Words>
  <Application>Microsoft Office PowerPoint</Application>
  <PresentationFormat>画面に合わせる (4:3)</PresentationFormat>
  <Paragraphs>106</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  BNC</cp:lastModifiedBy>
  <cp:revision>298</cp:revision>
  <cp:lastPrinted>2019-04-11T05:48:52Z</cp:lastPrinted>
  <dcterms:created xsi:type="dcterms:W3CDTF">2010-05-17T10:26:31Z</dcterms:created>
  <dcterms:modified xsi:type="dcterms:W3CDTF">2022-06-23T17:01:04Z</dcterms:modified>
</cp:coreProperties>
</file>