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handoutMasterIdLst>
    <p:handoutMasterId r:id="rId14"/>
  </p:handoutMasterIdLst>
  <p:sldIdLst>
    <p:sldId id="256" r:id="rId2"/>
    <p:sldId id="290" r:id="rId3"/>
    <p:sldId id="309" r:id="rId4"/>
    <p:sldId id="310" r:id="rId5"/>
    <p:sldId id="291" r:id="rId6"/>
    <p:sldId id="295" r:id="rId7"/>
    <p:sldId id="312" r:id="rId8"/>
    <p:sldId id="302" r:id="rId9"/>
    <p:sldId id="305" r:id="rId10"/>
    <p:sldId id="303" r:id="rId11"/>
    <p:sldId id="308" r:id="rId12"/>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75" d="100"/>
          <a:sy n="75" d="100"/>
        </p:scale>
        <p:origin x="11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2022/6/24</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2022/6/24</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2022/6/24</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2022/6/24</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2022/6/24</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2022/6/24</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2022/6/24</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
            <a:extLst>
              <a:ext uri="{FF2B5EF4-FFF2-40B4-BE49-F238E27FC236}">
                <a16:creationId xmlns:a16="http://schemas.microsoft.com/office/drawing/2014/main" id="{A4A247FA-F507-4CFB-BA38-933F0BD3ABCC}"/>
              </a:ext>
            </a:extLst>
          </p:cNvPr>
          <p:cNvSpPr txBox="1"/>
          <p:nvPr/>
        </p:nvSpPr>
        <p:spPr>
          <a:xfrm>
            <a:off x="7420708" y="65088"/>
            <a:ext cx="1661380" cy="286604"/>
          </a:xfrm>
          <a:prstGeom prst="rect">
            <a:avLst/>
          </a:prstGeom>
          <a:solidFill>
            <a:sysClr val="window" lastClr="FFFFFF"/>
          </a:solidFill>
          <a:ln w="6350">
            <a:noFill/>
          </a:ln>
          <a:effectLst/>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ctr">
              <a:spcAft>
                <a:spcPts val="0"/>
              </a:spcAft>
              <a:defRPr/>
            </a:pP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様式</a:t>
            </a:r>
            <a:r>
              <a:rPr lang="en-US" altLang="ja-JP" sz="1050" kern="100" dirty="0">
                <a:latin typeface="メイリオ" panose="020B0604030504040204" pitchFamily="50" charset="-128"/>
                <a:ea typeface="メイリオ" panose="020B0604030504040204" pitchFamily="50" charset="-128"/>
                <a:cs typeface="Times New Roman" panose="02020603050405020304" pitchFamily="18" charset="0"/>
              </a:rPr>
              <a:t>3</a:t>
            </a:r>
            <a:r>
              <a:rPr lang="ja-JP" altLang="en-US" sz="105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kern="100">
                <a:latin typeface="メイリオ" panose="020B0604030504040204" pitchFamily="50" charset="-128"/>
                <a:ea typeface="メイリオ" panose="020B0604030504040204" pitchFamily="50" charset="-128"/>
                <a:cs typeface="Times New Roman" panose="02020603050405020304" pitchFamily="18" charset="0"/>
              </a:rPr>
              <a:t>創薬基盤技術編</a:t>
            </a:r>
            <a:endParaRPr lang="ja-JP" sz="105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9" y="61914"/>
            <a:ext cx="3982880"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57162" y="83104"/>
            <a:ext cx="4084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10</a:t>
            </a:r>
            <a:r>
              <a:rPr lang="en-US" altLang="ja-JP" sz="1800" b="1" baseline="30000" dirty="0"/>
              <a:t>th</a:t>
            </a:r>
            <a:r>
              <a:rPr lang="en-US" altLang="ja-JP" sz="1800" b="1" dirty="0"/>
              <a:t> DSANJ  Digital Bio Conference 2022</a:t>
            </a:r>
            <a:endParaRPr lang="ja-JP" altLang="en-US" sz="1800" b="1" dirty="0"/>
          </a:p>
        </p:txBody>
      </p:sp>
      <p:sp>
        <p:nvSpPr>
          <p:cNvPr id="16" name="テキスト ボックス 15">
            <a:extLst>
              <a:ext uri="{FF2B5EF4-FFF2-40B4-BE49-F238E27FC236}">
                <a16:creationId xmlns:a16="http://schemas.microsoft.com/office/drawing/2014/main" id="{4EF7F1E2-89EB-4A94-9B94-6F9B9E2EA3F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19" name="タイトル 1">
            <a:extLst>
              <a:ext uri="{FF2B5EF4-FFF2-40B4-BE49-F238E27FC236}">
                <a16:creationId xmlns:a16="http://schemas.microsoft.com/office/drawing/2014/main" id="{451C3E13-1F2A-0569-4897-03F20269CD42}"/>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English Title</a:t>
            </a:r>
            <a:endParaRPr lang="en-US" altLang="ja-JP" sz="1600" dirty="0">
              <a:latin typeface="メイリオ" panose="020B0604030504040204" pitchFamily="50" charset="-128"/>
              <a:ea typeface="メイリオ" panose="020B0604030504040204" pitchFamily="50" charset="-128"/>
            </a:endParaRPr>
          </a:p>
        </p:txBody>
      </p:sp>
      <p:sp>
        <p:nvSpPr>
          <p:cNvPr id="21" name="Text Box 4">
            <a:extLst>
              <a:ext uri="{FF2B5EF4-FFF2-40B4-BE49-F238E27FC236}">
                <a16:creationId xmlns:a16="http://schemas.microsoft.com/office/drawing/2014/main" id="{B2ED9369-5E14-C31C-C4A0-AE885345C69D}"/>
              </a:ext>
            </a:extLst>
          </p:cNvPr>
          <p:cNvSpPr txBox="1">
            <a:spLocks noChangeArrowheads="1"/>
          </p:cNvSpPr>
          <p:nvPr/>
        </p:nvSpPr>
        <p:spPr bwMode="auto">
          <a:xfrm>
            <a:off x="4448708" y="5794206"/>
            <a:ext cx="34083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a:t>
            </a:r>
          </a:p>
        </p:txBody>
      </p:sp>
      <p:sp>
        <p:nvSpPr>
          <p:cNvPr id="22" name="タイトル 1">
            <a:extLst>
              <a:ext uri="{FF2B5EF4-FFF2-40B4-BE49-F238E27FC236}">
                <a16:creationId xmlns:a16="http://schemas.microsoft.com/office/drawing/2014/main" id="{7298FDAD-3C45-75D2-BCDB-DFBF1F7D9575}"/>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English Subtitle -</a:t>
            </a:r>
            <a:endParaRPr lang="en-US" altLang="ja-JP" sz="1200" dirty="0">
              <a:latin typeface="メイリオ" panose="020B0604030504040204" pitchFamily="50" charset="-128"/>
              <a:ea typeface="メイリオ" panose="020B0604030504040204" pitchFamily="50" charset="-128"/>
            </a:endParaRPr>
          </a:p>
        </p:txBody>
      </p:sp>
      <p:sp>
        <p:nvSpPr>
          <p:cNvPr id="23" name="テキスト ボックス 8">
            <a:extLst>
              <a:ext uri="{FF2B5EF4-FFF2-40B4-BE49-F238E27FC236}">
                <a16:creationId xmlns:a16="http://schemas.microsoft.com/office/drawing/2014/main" id="{21FDEB4E-475C-4561-44D6-F6CFA554CB09}"/>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dirty="0">
              <a:solidFill>
                <a:srgbClr val="040BC2"/>
              </a:solidFill>
              <a:latin typeface="+mn-ea"/>
              <a:ea typeface="+mn-ea"/>
            </a:endParaRPr>
          </a:p>
        </p:txBody>
      </p:sp>
      <p:sp>
        <p:nvSpPr>
          <p:cNvPr id="24" name="テキスト ボックス 8">
            <a:extLst>
              <a:ext uri="{FF2B5EF4-FFF2-40B4-BE49-F238E27FC236}">
                <a16:creationId xmlns:a16="http://schemas.microsoft.com/office/drawing/2014/main" id="{8903FDD8-1309-9A75-9037-4B2C44D9EDFE}"/>
              </a:ext>
            </a:extLst>
          </p:cNvPr>
          <p:cNvSpPr txBox="1">
            <a:spLocks noChangeArrowheads="1"/>
          </p:cNvSpPr>
          <p:nvPr/>
        </p:nvSpPr>
        <p:spPr bwMode="auto">
          <a:xfrm>
            <a:off x="108436" y="1070234"/>
            <a:ext cx="9035564"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には外資系製薬企業が多く参加することから、特に「</a:t>
            </a:r>
            <a:r>
              <a:rPr lang="en-US" altLang="ja-JP" sz="1200" b="1" dirty="0">
                <a:solidFill>
                  <a:srgbClr val="FF0000"/>
                </a:solidFill>
                <a:latin typeface="+mn-ea"/>
                <a:ea typeface="+mn-ea"/>
              </a:rPr>
              <a:t>background</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a:t>
            </a:r>
            <a:r>
              <a:rPr lang="ja-JP" altLang="en-US" sz="1200" b="1" dirty="0">
                <a:solidFill>
                  <a:srgbClr val="FF0000"/>
                </a:solidFill>
                <a:latin typeface="+mn-ea"/>
                <a:ea typeface="+mn-ea"/>
              </a:rPr>
              <a:t>」のスライドは英語での作成を推奨いたします。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b="1" dirty="0">
              <a:solidFill>
                <a:srgbClr val="040BC2"/>
              </a:solidFill>
              <a:latin typeface="+mn-ea"/>
              <a:ea typeface="+mn-ea"/>
            </a:endParaRPr>
          </a:p>
        </p:txBody>
      </p:sp>
      <p:sp>
        <p:nvSpPr>
          <p:cNvPr id="25" name="テキスト ボックス 8">
            <a:extLst>
              <a:ext uri="{FF2B5EF4-FFF2-40B4-BE49-F238E27FC236}">
                <a16:creationId xmlns:a16="http://schemas.microsoft.com/office/drawing/2014/main" id="{DEF08087-0255-9B28-B04F-282786C8553D}"/>
              </a:ext>
            </a:extLst>
          </p:cNvPr>
          <p:cNvSpPr txBox="1">
            <a:spLocks noChangeArrowheads="1"/>
          </p:cNvSpPr>
          <p:nvPr/>
        </p:nvSpPr>
        <p:spPr bwMode="auto">
          <a:xfrm>
            <a:off x="108436" y="1728766"/>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000" dirty="0">
              <a:solidFill>
                <a:srgbClr val="040BC2"/>
              </a:solidFill>
              <a:latin typeface="+mn-ea"/>
              <a:ea typeface="+mn-ea"/>
            </a:endParaRPr>
          </a:p>
        </p:txBody>
      </p:sp>
      <p:sp>
        <p:nvSpPr>
          <p:cNvPr id="26" name="テキスト ボックス 8">
            <a:extLst>
              <a:ext uri="{FF2B5EF4-FFF2-40B4-BE49-F238E27FC236}">
                <a16:creationId xmlns:a16="http://schemas.microsoft.com/office/drawing/2014/main" id="{ADA6638A-9F90-16C5-38AC-65B3306F02BB}"/>
              </a:ext>
            </a:extLst>
          </p:cNvPr>
          <p:cNvSpPr txBox="1">
            <a:spLocks noChangeArrowheads="1"/>
          </p:cNvSpPr>
          <p:nvPr/>
        </p:nvSpPr>
        <p:spPr bwMode="auto">
          <a:xfrm>
            <a:off x="108436" y="2077043"/>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様式３（本</a:t>
            </a:r>
            <a:r>
              <a:rPr lang="en-US" altLang="ja-JP" sz="1050" b="1" dirty="0">
                <a:solidFill>
                  <a:srgbClr val="040BC2"/>
                </a:solidFill>
                <a:latin typeface="+mn-ea"/>
                <a:ea typeface="+mn-ea"/>
              </a:rPr>
              <a:t>PPTX</a:t>
            </a:r>
            <a:r>
              <a:rPr lang="ja-JP" altLang="en-US" sz="1050" b="1" dirty="0">
                <a:solidFill>
                  <a:srgbClr val="040BC2"/>
                </a:solidFill>
                <a:latin typeface="+mn-ea"/>
                <a:ea typeface="+mn-ea"/>
              </a:rPr>
              <a:t>ファイル）は“スライドのサイズ”を標準（</a:t>
            </a:r>
            <a:r>
              <a:rPr lang="en-US" altLang="ja-JP" sz="1050" b="1" dirty="0">
                <a:solidFill>
                  <a:srgbClr val="040BC2"/>
                </a:solidFill>
                <a:latin typeface="+mn-ea"/>
                <a:ea typeface="+mn-ea"/>
              </a:rPr>
              <a:t>4</a:t>
            </a:r>
            <a:r>
              <a:rPr lang="ja-JP" altLang="en-US" sz="1050" b="1" dirty="0">
                <a:solidFill>
                  <a:srgbClr val="040BC2"/>
                </a:solidFill>
                <a:latin typeface="+mn-ea"/>
                <a:ea typeface="+mn-ea"/>
              </a:rPr>
              <a:t>：</a:t>
            </a:r>
            <a:r>
              <a:rPr lang="en-US" altLang="ja-JP" sz="1050" b="1" dirty="0">
                <a:solidFill>
                  <a:srgbClr val="040BC2"/>
                </a:solidFill>
                <a:latin typeface="+mn-ea"/>
                <a:ea typeface="+mn-ea"/>
              </a:rPr>
              <a:t>3</a:t>
            </a:r>
            <a:r>
              <a:rPr lang="ja-JP" altLang="en-US" sz="1050" b="1" dirty="0">
                <a:solidFill>
                  <a:srgbClr val="040BC2"/>
                </a:solidFill>
                <a:latin typeface="+mn-ea"/>
                <a:ea typeface="+mn-ea"/>
              </a:rPr>
              <a:t>）でご提出をお願いいたします。</a:t>
            </a:r>
            <a:endParaRPr lang="en-US" altLang="ja-JP" sz="1050" b="1" dirty="0">
              <a:solidFill>
                <a:srgbClr val="040BC2"/>
              </a:solidFill>
              <a:latin typeface="+mn-ea"/>
              <a:ea typeface="+mn-ea"/>
            </a:endParaRPr>
          </a:p>
          <a:p>
            <a:pPr eaLnBrk="1" hangingPunct="1">
              <a:spcBef>
                <a:spcPct val="0"/>
              </a:spcBef>
              <a:buFontTx/>
              <a:buNone/>
              <a:defRPr/>
            </a:pPr>
            <a:r>
              <a:rPr lang="ja-JP" altLang="en-US" sz="1050" b="1" dirty="0">
                <a:solidFill>
                  <a:srgbClr val="040BC2"/>
                </a:solidFill>
                <a:latin typeface="+mn-ea"/>
                <a:ea typeface="+mn-ea"/>
              </a:rPr>
              <a:t>ワイド画面（</a:t>
            </a:r>
            <a:r>
              <a:rPr lang="en-US" altLang="ja-JP" sz="1050" b="1" dirty="0">
                <a:solidFill>
                  <a:srgbClr val="040BC2"/>
                </a:solidFill>
                <a:latin typeface="+mn-ea"/>
                <a:ea typeface="+mn-ea"/>
              </a:rPr>
              <a:t>16:9</a:t>
            </a:r>
            <a:r>
              <a:rPr lang="ja-JP" altLang="en-US" sz="1050" b="1" dirty="0">
                <a:solidFill>
                  <a:srgbClr val="040BC2"/>
                </a:solidFill>
                <a:latin typeface="+mn-ea"/>
                <a:ea typeface="+mn-ea"/>
              </a:rPr>
              <a:t>）でご提出頂いた場合、事務局にて標準（</a:t>
            </a:r>
            <a:r>
              <a:rPr lang="en-US" altLang="ja-JP" sz="1050" b="1" dirty="0">
                <a:solidFill>
                  <a:srgbClr val="040BC2"/>
                </a:solidFill>
                <a:latin typeface="+mn-ea"/>
                <a:ea typeface="+mn-ea"/>
              </a:rPr>
              <a:t>4</a:t>
            </a:r>
            <a:r>
              <a:rPr lang="ja-JP" altLang="en-US" sz="1050" b="1" dirty="0">
                <a:solidFill>
                  <a:srgbClr val="040BC2"/>
                </a:solidFill>
                <a:latin typeface="+mn-ea"/>
                <a:ea typeface="+mn-ea"/>
              </a:rPr>
              <a:t>：</a:t>
            </a:r>
            <a:r>
              <a:rPr lang="en-US" altLang="ja-JP" sz="1050" b="1" dirty="0">
                <a:solidFill>
                  <a:srgbClr val="040BC2"/>
                </a:solidFill>
                <a:latin typeface="+mn-ea"/>
                <a:ea typeface="+mn-ea"/>
              </a:rPr>
              <a:t>3</a:t>
            </a:r>
            <a:r>
              <a:rPr lang="ja-JP" altLang="en-US" sz="1050" b="1"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rgbClr val="040BC2"/>
                </a:solidFill>
                <a:latin typeface="+mn-ea"/>
                <a:ea typeface="+mn-ea"/>
              </a:rPr>
              <a:t>※</a:t>
            </a:r>
            <a:r>
              <a:rPr lang="ja-JP" altLang="en-US" sz="900" dirty="0">
                <a:solidFill>
                  <a:srgbClr val="040BC2"/>
                </a:solidFill>
                <a:latin typeface="+mn-ea"/>
                <a:ea typeface="+mn-ea"/>
              </a:rPr>
              <a:t>本テキストボックスは資料作成時に削除をお願いいたします。</a:t>
            </a:r>
            <a:endParaRPr lang="ja-JP" altLang="en-US" sz="1200" b="1" dirty="0">
              <a:solidFill>
                <a:srgbClr val="040BC2"/>
              </a:solidFill>
              <a:latin typeface="+mn-ea"/>
              <a:ea typeface="+mn-ea"/>
            </a:endParaRPr>
          </a:p>
        </p:txBody>
      </p:sp>
      <p:sp>
        <p:nvSpPr>
          <p:cNvPr id="27" name="タイトル 1">
            <a:extLst>
              <a:ext uri="{FF2B5EF4-FFF2-40B4-BE49-F238E27FC236}">
                <a16:creationId xmlns:a16="http://schemas.microsoft.com/office/drawing/2014/main" id="{1EA62FA1-5B63-652D-CCB1-013D0C282018}"/>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日本語タイトル</a:t>
            </a:r>
            <a:endParaRPr lang="en-US" altLang="ja-JP" sz="1600" dirty="0">
              <a:latin typeface="メイリオ" panose="020B0604030504040204" pitchFamily="50" charset="-128"/>
              <a:ea typeface="メイリオ" panose="020B0604030504040204" pitchFamily="50" charset="-128"/>
            </a:endParaRPr>
          </a:p>
        </p:txBody>
      </p:sp>
      <p:sp>
        <p:nvSpPr>
          <p:cNvPr id="28" name="タイトル 1">
            <a:extLst>
              <a:ext uri="{FF2B5EF4-FFF2-40B4-BE49-F238E27FC236}">
                <a16:creationId xmlns:a16="http://schemas.microsoft.com/office/drawing/2014/main" id="{B3BB2F66-13A6-FA44-D246-3C7FA93941C6}"/>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日本語サブタイトル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29" name="Text Box 4">
            <a:extLst>
              <a:ext uri="{FF2B5EF4-FFF2-40B4-BE49-F238E27FC236}">
                <a16:creationId xmlns:a16="http://schemas.microsoft.com/office/drawing/2014/main" id="{0E0620E8-FB23-FDBD-4491-316942D57608}"/>
              </a:ext>
            </a:extLst>
          </p:cNvPr>
          <p:cNvSpPr txBox="1">
            <a:spLocks noChangeArrowheads="1"/>
          </p:cNvSpPr>
          <p:nvPr/>
        </p:nvSpPr>
        <p:spPr bwMode="auto">
          <a:xfrm>
            <a:off x="4445173" y="4987290"/>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4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400" dirty="0">
                <a:latin typeface="メイリオ" panose="020B0604030504040204" pitchFamily="50" charset="-128"/>
                <a:ea typeface="メイリオ" panose="020B0604030504040204" pitchFamily="50" charset="-128"/>
                <a:cs typeface="Arial" panose="020B0604020202020204" pitchFamily="34" charset="0"/>
              </a:rPr>
              <a:t>name</a:t>
            </a:r>
          </a:p>
        </p:txBody>
      </p:sp>
      <p:sp>
        <p:nvSpPr>
          <p:cNvPr id="30" name="Text Box 4">
            <a:extLst>
              <a:ext uri="{FF2B5EF4-FFF2-40B4-BE49-F238E27FC236}">
                <a16:creationId xmlns:a16="http://schemas.microsoft.com/office/drawing/2014/main" id="{4A012912-F608-0FFF-7910-90D8C04A4F0D}"/>
              </a:ext>
            </a:extLst>
          </p:cNvPr>
          <p:cNvSpPr txBox="1">
            <a:spLocks noChangeArrowheads="1"/>
          </p:cNvSpPr>
          <p:nvPr/>
        </p:nvSpPr>
        <p:spPr bwMode="auto">
          <a:xfrm>
            <a:off x="4445173" y="6135483"/>
            <a:ext cx="183875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肩書・ご発表者名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31" name="Text Box 4">
            <a:extLst>
              <a:ext uri="{FF2B5EF4-FFF2-40B4-BE49-F238E27FC236}">
                <a16:creationId xmlns:a16="http://schemas.microsoft.com/office/drawing/2014/main" id="{312300FB-12E1-E917-4697-797CFCF514F5}"/>
              </a:ext>
            </a:extLst>
          </p:cNvPr>
          <p:cNvSpPr txBox="1">
            <a:spLocks noChangeArrowheads="1"/>
          </p:cNvSpPr>
          <p:nvPr/>
        </p:nvSpPr>
        <p:spPr bwMode="auto">
          <a:xfrm>
            <a:off x="4441638" y="5342421"/>
            <a:ext cx="205446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latin typeface="メイリオ" panose="020B0604030504040204" pitchFamily="50" charset="-128"/>
                <a:ea typeface="メイリオ" panose="020B0604030504040204" pitchFamily="50" charset="-128"/>
                <a:cs typeface="Arial" panose="020B0604020202020204" pitchFamily="34" charset="0"/>
              </a:rPr>
              <a:t>ご所属の日本語名</a:t>
            </a:r>
            <a:endParaRPr lang="en-US" altLang="ja-JP" sz="1400" dirty="0">
              <a:latin typeface="メイリオ" panose="020B0604030504040204" pitchFamily="50" charset="-128"/>
              <a:ea typeface="メイリオ" panose="020B0604030504040204" pitchFamily="50" charset="-128"/>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40005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175059" y="136526"/>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1200" smtClean="0">
                <a:solidFill>
                  <a:srgbClr val="898989"/>
                </a:solidFill>
              </a:rPr>
              <a:pPr>
                <a:spcBef>
                  <a:spcPct val="0"/>
                </a:spcBef>
                <a:buFontTx/>
                <a:buNone/>
              </a:pPr>
              <a:t>9</a:t>
            </a:fld>
            <a:endParaRPr lang="ja-JP" altLang="en-US" sz="120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可能な範囲で、本研究成果に関する特許関連の情報の記載をお願いいたします。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可能な範囲で、本研究成果に関する論文の情報の記載をお願いいたします。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0796E208-9D30-465C-BFB2-096BC7F5F0B4}"/>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1200" smtClean="0">
                <a:solidFill>
                  <a:srgbClr val="898989"/>
                </a:solidFill>
              </a:rPr>
              <a:pPr>
                <a:spcBef>
                  <a:spcPct val="0"/>
                </a:spcBef>
                <a:buFontTx/>
                <a:buNone/>
              </a:pPr>
              <a:t>10</a:t>
            </a:fld>
            <a:endParaRPr lang="ja-JP" altLang="en-US" sz="12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190297"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applications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今回のご研究成果に該当するキーワードの記載をお願いいたします。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8" y="3701644"/>
            <a:ext cx="830034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今回、データで示したアプリケーション（疾患・用途）以外で技術応用が可能と類推される用途の記載をお願いいたします。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8437E810-C811-4600-BD3B-052C61CC8A96}"/>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1200" smtClean="0">
                <a:solidFill>
                  <a:srgbClr val="898989"/>
                </a:solidFill>
              </a:rPr>
              <a:pPr>
                <a:spcBef>
                  <a:spcPct val="0"/>
                </a:spcBef>
                <a:buFontTx/>
                <a:buNone/>
              </a:pPr>
              <a:t>1</a:t>
            </a:fld>
            <a:endParaRPr lang="ja-JP" altLang="en-US" sz="1200">
              <a:solidFill>
                <a:srgbClr val="898989"/>
              </a:solidFill>
            </a:endParaRPr>
          </a:p>
        </p:txBody>
      </p:sp>
      <p:sp>
        <p:nvSpPr>
          <p:cNvPr id="6153" name="テキスト ボックス 1">
            <a:extLst>
              <a:ext uri="{FF2B5EF4-FFF2-40B4-BE49-F238E27FC236}">
                <a16:creationId xmlns:a16="http://schemas.microsoft.com/office/drawing/2014/main" id="{6DD3ECA7-363F-4D7A-B800-106F22B78A5E}"/>
              </a:ext>
            </a:extLst>
          </p:cNvPr>
          <p:cNvSpPr txBox="1">
            <a:spLocks noChangeArrowheads="1"/>
          </p:cNvSpPr>
          <p:nvPr/>
        </p:nvSpPr>
        <p:spPr bwMode="auto">
          <a:xfrm>
            <a:off x="71162" y="625677"/>
            <a:ext cx="518203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サブタイトルをご活用いただき、当該技術領域の現状、本研究に着手された経緯、将来における本研究の必要性などのご記載をお願いいたします。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ECB457E9-D71C-4F1B-884F-1FE711CF078C}"/>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11"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6" y="2311095"/>
            <a:ext cx="7254875" cy="144122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学会発表のスライドをご活用いただけますが、参加製薬企業に対して当日まで口頭説明の機会がございません。</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一定の面談数を確保するためには、本ご研究成果を参加製薬企業に対して訴求いただく必要があります。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参加製薬企業への訴求の点において、</a:t>
            </a:r>
            <a:r>
              <a:rPr lang="en-US" altLang="ja-JP" sz="1200" b="1" dirty="0">
                <a:solidFill>
                  <a:srgbClr val="040BC2"/>
                </a:solidFill>
                <a:latin typeface="ＭＳ Ｐゴシック" panose="020B0600070205080204" pitchFamily="50" charset="-128"/>
              </a:rPr>
              <a:t>DSANJ</a:t>
            </a:r>
            <a:r>
              <a:rPr lang="ja-JP" altLang="en-US" sz="1200" b="1" dirty="0">
                <a:solidFill>
                  <a:srgbClr val="040BC2"/>
                </a:solidFill>
                <a:latin typeface="ＭＳ Ｐゴシック" panose="020B0600070205080204" pitchFamily="50" charset="-128"/>
              </a:rPr>
              <a:t>は過去の実績から下記の項目が重要であると考えています。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スライドの要旨としてのサブタイトルの記載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略語の説明</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1200" smtClean="0">
                <a:solidFill>
                  <a:srgbClr val="898989"/>
                </a:solidFill>
              </a:rPr>
              <a:pPr>
                <a:spcBef>
                  <a:spcPct val="0"/>
                </a:spcBef>
                <a:buFontTx/>
                <a:buNone/>
              </a:pPr>
              <a:t>2</a:t>
            </a:fld>
            <a:endParaRPr lang="ja-JP" altLang="en-US" sz="12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203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4" name="テキスト ボックス 1">
            <a:extLst>
              <a:ext uri="{FF2B5EF4-FFF2-40B4-BE49-F238E27FC236}">
                <a16:creationId xmlns:a16="http://schemas.microsoft.com/office/drawing/2014/main" id="{C538CCBB-E289-4081-81EC-48592F05A9A0}"/>
              </a:ext>
            </a:extLst>
          </p:cNvPr>
          <p:cNvSpPr txBox="1">
            <a:spLocks noChangeArrowheads="1"/>
          </p:cNvSpPr>
          <p:nvPr/>
        </p:nvSpPr>
        <p:spPr bwMode="auto">
          <a:xfrm>
            <a:off x="71162" y="625677"/>
            <a:ext cx="518203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DF25540B-9A01-453B-9D0A-50605CCC29F0}"/>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1200" smtClean="0">
                <a:solidFill>
                  <a:srgbClr val="898989"/>
                </a:solidFill>
              </a:rPr>
              <a:pPr>
                <a:spcBef>
                  <a:spcPct val="0"/>
                </a:spcBef>
                <a:buFontTx/>
                <a:buNone/>
              </a:pPr>
              <a:t>3</a:t>
            </a:fld>
            <a:endParaRPr lang="ja-JP" altLang="en-US" sz="1200">
              <a:solidFill>
                <a:srgbClr val="898989"/>
              </a:solidFill>
            </a:endParaRPr>
          </a:p>
        </p:txBody>
      </p:sp>
      <p:sp>
        <p:nvSpPr>
          <p:cNvPr id="10248" name="テキスト ボックス 1">
            <a:extLst>
              <a:ext uri="{FF2B5EF4-FFF2-40B4-BE49-F238E27FC236}">
                <a16:creationId xmlns:a16="http://schemas.microsoft.com/office/drawing/2014/main" id="{657459C3-A9B2-4E61-A88C-A28BCA229DBA}"/>
              </a:ext>
            </a:extLst>
          </p:cNvPr>
          <p:cNvSpPr txBox="1">
            <a:spLocks noChangeArrowheads="1"/>
          </p:cNvSpPr>
          <p:nvPr/>
        </p:nvSpPr>
        <p:spPr bwMode="auto">
          <a:xfrm>
            <a:off x="94817" y="657904"/>
            <a:ext cx="6029758"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8268870"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en-US" altLang="ja-JP" sz="1000" b="1" dirty="0">
                <a:solidFill>
                  <a:srgbClr val="040BC2"/>
                </a:solidFill>
                <a:latin typeface="+mn-ea"/>
                <a:ea typeface="+mn-ea"/>
              </a:rPr>
              <a:t>※</a:t>
            </a:r>
            <a:r>
              <a:rPr lang="ja-JP" altLang="en-US" sz="1000" b="1" dirty="0">
                <a:solidFill>
                  <a:srgbClr val="040BC2"/>
                </a:solidFill>
                <a:latin typeface="+mn-ea"/>
                <a:ea typeface="+mn-ea"/>
              </a:rPr>
              <a:t>本テキストボックスはご提出時に削除</a:t>
            </a:r>
            <a:endParaRPr lang="ja-JP" altLang="en-US" sz="1000" b="1" dirty="0">
              <a:solidFill>
                <a:srgbClr val="040BC2"/>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137013" y="2511369"/>
            <a:ext cx="7254875" cy="144122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学会発表のスライドをご活用いただけますが、口頭説明の機会がございません。</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製薬企業に対してご研究成果を訴求するため、下記の項目は重要と考えられます。</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実験の目的や結果を示すサブタイトルの記載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実験方法や実験結果（グラフ等）の十分な説明（例：</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数の記載）</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略語の説明</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22B99A2A-9986-44FA-8128-D1286FF068F1}"/>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1200" smtClean="0">
                <a:solidFill>
                  <a:srgbClr val="898989"/>
                </a:solidFill>
              </a:rPr>
              <a:pPr>
                <a:spcBef>
                  <a:spcPct val="0"/>
                </a:spcBef>
                <a:buFontTx/>
                <a:buNone/>
              </a:pPr>
              <a:t>4</a:t>
            </a:fld>
            <a:endParaRPr lang="ja-JP" altLang="en-US" sz="12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1982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4" name="テキスト ボックス 1">
            <a:extLst>
              <a:ext uri="{FF2B5EF4-FFF2-40B4-BE49-F238E27FC236}">
                <a16:creationId xmlns:a16="http://schemas.microsoft.com/office/drawing/2014/main" id="{C99938A2-4A86-4CA8-9849-6FF211311148}"/>
              </a:ext>
            </a:extLst>
          </p:cNvPr>
          <p:cNvSpPr txBox="1">
            <a:spLocks noChangeArrowheads="1"/>
          </p:cNvSpPr>
          <p:nvPr/>
        </p:nvSpPr>
        <p:spPr bwMode="auto">
          <a:xfrm>
            <a:off x="94817" y="657904"/>
            <a:ext cx="6029758"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FDFC5141-4974-4670-B271-6E5053B390D1}"/>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1200" smtClean="0">
                <a:solidFill>
                  <a:srgbClr val="898989"/>
                </a:solidFill>
              </a:rPr>
              <a:pPr>
                <a:spcBef>
                  <a:spcPct val="0"/>
                </a:spcBef>
                <a:buFontTx/>
                <a:buNone/>
              </a:pPr>
              <a:t>5</a:t>
            </a:fld>
            <a:endParaRPr lang="ja-JP" altLang="en-US" sz="1200">
              <a:solidFill>
                <a:srgbClr val="898989"/>
              </a:solidFill>
            </a:endParaRPr>
          </a:p>
        </p:txBody>
      </p:sp>
      <p:sp>
        <p:nvSpPr>
          <p:cNvPr id="2" name="テキスト ボックス 1">
            <a:extLst>
              <a:ext uri="{FF2B5EF4-FFF2-40B4-BE49-F238E27FC236}">
                <a16:creationId xmlns:a16="http://schemas.microsoft.com/office/drawing/2014/main" id="{0C7B7923-81E1-4A1D-B0DD-AF3E1F13F1C1}"/>
              </a:ext>
            </a:extLst>
          </p:cNvPr>
          <p:cNvSpPr txBox="1">
            <a:spLocks noChangeArrowheads="1"/>
          </p:cNvSpPr>
          <p:nvPr/>
        </p:nvSpPr>
        <p:spPr bwMode="auto">
          <a:xfrm>
            <a:off x="131763" y="634423"/>
            <a:ext cx="5517369"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7" name="テキスト ボックス 6">
            <a:extLst>
              <a:ext uri="{FF2B5EF4-FFF2-40B4-BE49-F238E27FC236}">
                <a16:creationId xmlns:a16="http://schemas.microsoft.com/office/drawing/2014/main" id="{6B370DCF-DDCC-4FE1-ABA0-1E7969BA6265}"/>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1200" smtClean="0">
                <a:solidFill>
                  <a:srgbClr val="898989"/>
                </a:solidFill>
              </a:rPr>
              <a:pPr>
                <a:spcBef>
                  <a:spcPct val="0"/>
                </a:spcBef>
                <a:buFontTx/>
                <a:buNone/>
              </a:pPr>
              <a:t>6</a:t>
            </a:fld>
            <a:endParaRPr lang="ja-JP" altLang="en-US" sz="12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5" name="テキスト ボックス 4">
            <a:extLst>
              <a:ext uri="{FF2B5EF4-FFF2-40B4-BE49-F238E27FC236}">
                <a16:creationId xmlns:a16="http://schemas.microsoft.com/office/drawing/2014/main" id="{1A373511-F360-4289-84A1-2638E7D82B06}"/>
              </a:ext>
            </a:extLst>
          </p:cNvPr>
          <p:cNvSpPr txBox="1">
            <a:spLocks noChangeArrowheads="1"/>
          </p:cNvSpPr>
          <p:nvPr/>
        </p:nvSpPr>
        <p:spPr bwMode="auto">
          <a:xfrm>
            <a:off x="131763" y="634423"/>
            <a:ext cx="53933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40BC2"/>
                </a:solidFill>
                <a:latin typeface="Arial" panose="020B0604020202020204" pitchFamily="34" charset="0"/>
              </a:rPr>
              <a:t>こちらの枠内にスライドタイトルの記載をお薦めいたします。</a:t>
            </a:r>
          </a:p>
        </p:txBody>
      </p:sp>
      <p:sp>
        <p:nvSpPr>
          <p:cNvPr id="8" name="テキスト ボックス 7">
            <a:extLst>
              <a:ext uri="{FF2B5EF4-FFF2-40B4-BE49-F238E27FC236}">
                <a16:creationId xmlns:a16="http://schemas.microsoft.com/office/drawing/2014/main" id="{A198E923-075C-4B8A-9C4C-8439E1EF284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extLst>
      <p:ext uri="{BB962C8B-B14F-4D97-AF65-F5344CB8AC3E}">
        <p14:creationId xmlns:p14="http://schemas.microsoft.com/office/powerpoint/2010/main" val="322549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1200" smtClean="0">
                <a:solidFill>
                  <a:srgbClr val="898989"/>
                </a:solidFill>
              </a:rPr>
              <a:pPr>
                <a:spcBef>
                  <a:spcPct val="0"/>
                </a:spcBef>
                <a:buFontTx/>
                <a:buNone/>
              </a:pPr>
              <a:t>7</a:t>
            </a:fld>
            <a:endParaRPr lang="ja-JP" altLang="en-US" sz="120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研究のゴールや今後の研究計画の記載をお願いいたします。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ゴール達成のためのハードル（課題）の記載をお願いいたします。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69AE7761-7C09-479D-9AE7-8735BB984BAC}"/>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1200" smtClean="0">
                <a:solidFill>
                  <a:srgbClr val="898989"/>
                </a:solidFill>
              </a:rPr>
              <a:pPr>
                <a:spcBef>
                  <a:spcPct val="0"/>
                </a:spcBef>
                <a:buFontTx/>
                <a:buNone/>
              </a:pPr>
              <a:t>8</a:t>
            </a:fld>
            <a:endParaRPr lang="ja-JP" altLang="en-US" sz="12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22600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9" name="テキスト ボックス 8">
            <a:extLst>
              <a:ext uri="{FF2B5EF4-FFF2-40B4-BE49-F238E27FC236}">
                <a16:creationId xmlns:a16="http://schemas.microsoft.com/office/drawing/2014/main" id="{338F98BE-8267-4CF9-BFCC-2A0914148812}"/>
              </a:ext>
            </a:extLst>
          </p:cNvPr>
          <p:cNvSpPr txBox="1"/>
          <p:nvPr/>
        </p:nvSpPr>
        <p:spPr>
          <a:xfrm>
            <a:off x="-1" y="6550223"/>
            <a:ext cx="4778476" cy="307777"/>
          </a:xfrm>
          <a:prstGeom prst="rect">
            <a:avLst/>
          </a:prstGeom>
          <a:noFill/>
        </p:spPr>
        <p:txBody>
          <a:bodyPr wrap="square">
            <a:spAutoFit/>
          </a:bodyPr>
          <a:lstStyle/>
          <a:p>
            <a:r>
              <a:rPr lang="en-US" altLang="ja-JP" sz="700" dirty="0">
                <a:latin typeface="+mn-ea"/>
                <a:ea typeface="+mn-ea"/>
              </a:rPr>
              <a:t>DSANJ Digital Bio Conference</a:t>
            </a:r>
            <a:r>
              <a:rPr lang="ja-JP" altLang="en-US" sz="700" dirty="0">
                <a:latin typeface="+mn-ea"/>
                <a:ea typeface="+mn-ea"/>
              </a:rPr>
              <a:t>運営事務局は、研究者から受領した非秘密情報に基づいて本資料を編集・作成しています。</a:t>
            </a:r>
          </a:p>
          <a:p>
            <a:r>
              <a:rPr lang="ja-JP" altLang="en-US" sz="700" dirty="0">
                <a:latin typeface="+mn-ea"/>
                <a:ea typeface="+mn-ea"/>
              </a:rPr>
              <a:t>本資料の二次利用を固くお断りします。</a:t>
            </a:r>
          </a:p>
        </p:txBody>
      </p:sp>
      <p:sp>
        <p:nvSpPr>
          <p:cNvPr id="10" name="正方形/長方形 3">
            <a:extLst>
              <a:ext uri="{FF2B5EF4-FFF2-40B4-BE49-F238E27FC236}">
                <a16:creationId xmlns:a16="http://schemas.microsoft.com/office/drawing/2014/main" id="{993352DE-85D7-8CE2-711F-18D4482D3608}"/>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ゴール達成に向けての先生の役割の記載をお願いいたします。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0AD9E057-BEBA-2A0F-0C2A-B7C57889A9EC}"/>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b="1" dirty="0">
                <a:solidFill>
                  <a:srgbClr val="040BC2"/>
                </a:solidFill>
                <a:latin typeface="+mn-ea"/>
                <a:ea typeface="+mn-ea"/>
              </a:rPr>
              <a:t>ゴール達成に向けて製薬企業に期待する役割の記載をお願いいたします。</a:t>
            </a:r>
            <a:endParaRPr lang="en-US" altLang="ja-JP" sz="1200" b="1" dirty="0">
              <a:solidFill>
                <a:srgbClr val="040BC2"/>
              </a:solidFill>
              <a:latin typeface="+mn-ea"/>
              <a:ea typeface="+mn-ea"/>
            </a:endParaRPr>
          </a:p>
          <a:p>
            <a:pPr eaLnBrk="1" hangingPunct="1">
              <a:lnSpc>
                <a:spcPts val="1800"/>
              </a:lnSpc>
              <a:spcBef>
                <a:spcPct val="0"/>
              </a:spcBef>
              <a:buNone/>
              <a:defRPr/>
            </a:pPr>
            <a:r>
              <a:rPr lang="en-US" altLang="ja-JP" sz="1000" dirty="0">
                <a:solidFill>
                  <a:srgbClr val="040BC2"/>
                </a:solidFill>
                <a:latin typeface="+mn-ea"/>
                <a:ea typeface="+mn-ea"/>
              </a:rPr>
              <a:t>※</a:t>
            </a:r>
            <a:r>
              <a:rPr lang="ja-JP" altLang="en-US" sz="1000" dirty="0">
                <a:solidFill>
                  <a:srgbClr val="040BC2"/>
                </a:solidFill>
                <a:latin typeface="+mn-ea"/>
                <a:ea typeface="+mn-ea"/>
              </a:rPr>
              <a:t>本テキストボックスはご提出時に削除</a:t>
            </a:r>
            <a:endParaRPr lang="ja-JP" altLang="en-US" sz="1000" dirty="0">
              <a:solidFill>
                <a:srgbClr val="040BC2"/>
              </a:solidFill>
              <a:latin typeface="ＭＳ Ｐゴシック" panose="020B060007020508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1238</Words>
  <Application>Microsoft Office PowerPoint</Application>
  <PresentationFormat>画面に合わせる (4:3)</PresentationFormat>
  <Paragraphs>105</Paragraphs>
  <Slides>11</Slides>
  <Notes>10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Yoshikawa. T  BNC</cp:lastModifiedBy>
  <cp:revision>300</cp:revision>
  <cp:lastPrinted>2019-04-11T05:48:52Z</cp:lastPrinted>
  <dcterms:created xsi:type="dcterms:W3CDTF">2010-05-17T10:26:31Z</dcterms:created>
  <dcterms:modified xsi:type="dcterms:W3CDTF">2022-06-23T17:01:20Z</dcterms:modified>
</cp:coreProperties>
</file>