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118" d="100"/>
          <a:sy n="118" d="100"/>
        </p:scale>
        <p:origin x="854"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2023/12/4</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2023/12/4</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2023/12/4</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2023/12/4</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2023/12/4</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2023/12/4</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2023/12/4</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2023/12/4</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2023/12/4</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2023/12/4</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2023/12/4</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2023/12/4</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7" y="5721192"/>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13</a:t>
            </a:r>
            <a:r>
              <a:rPr lang="en-US" altLang="ja-JP" sz="1800" baseline="30000" dirty="0"/>
              <a:t>th</a:t>
            </a:r>
            <a:r>
              <a:rPr lang="en-US" altLang="ja-JP" sz="1800" dirty="0"/>
              <a:t> DSANJ Digital Bio Conference ’24</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420334" y="817980"/>
            <a:ext cx="6303329"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400" b="1" dirty="0">
                <a:solidFill>
                  <a:srgbClr val="FF0000"/>
                </a:solidFill>
                <a:latin typeface="+mn-ea"/>
                <a:ea typeface="+mn-ea"/>
              </a:rPr>
              <a:t>Please prepare</a:t>
            </a:r>
            <a:r>
              <a:rPr lang="ja-JP" altLang="en-US" sz="1400" b="1" dirty="0">
                <a:solidFill>
                  <a:srgbClr val="FF0000"/>
                </a:solidFill>
                <a:latin typeface="+mn-ea"/>
                <a:ea typeface="+mn-ea"/>
              </a:rPr>
              <a:t> </a:t>
            </a:r>
            <a:r>
              <a:rPr lang="en-US" altLang="ja-JP" sz="1400" b="1" dirty="0">
                <a:solidFill>
                  <a:srgbClr val="FF0000"/>
                </a:solidFill>
                <a:latin typeface="+mn-ea"/>
                <a:ea typeface="+mn-ea"/>
              </a:rPr>
              <a:t>and</a:t>
            </a:r>
            <a:r>
              <a:rPr lang="ja-JP" altLang="en-US" sz="1400" b="1" dirty="0">
                <a:solidFill>
                  <a:srgbClr val="FF0000"/>
                </a:solidFill>
                <a:latin typeface="+mn-ea"/>
                <a:ea typeface="+mn-ea"/>
              </a:rPr>
              <a:t> </a:t>
            </a:r>
            <a:r>
              <a:rPr lang="en-US" altLang="ja-JP" sz="1400" b="1" dirty="0">
                <a:solidFill>
                  <a:srgbClr val="FF0000"/>
                </a:solidFill>
                <a:latin typeface="+mn-ea"/>
                <a:ea typeface="+mn-ea"/>
              </a:rPr>
              <a:t>edit this document with [non-confidential information] ONLY.</a:t>
            </a:r>
            <a:endParaRPr lang="ja-JP" altLang="en-US" sz="14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420334" y="1244563"/>
            <a:ext cx="588557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050" dirty="0">
                <a:solidFill>
                  <a:srgbClr val="040BC2"/>
                </a:solidFill>
                <a:latin typeface="+mn-ea"/>
                <a:ea typeface="+mn-ea"/>
              </a:rPr>
              <a:t>Please submit Form 3 (this PPTX file) in standard (4:3) slide size.</a:t>
            </a:r>
          </a:p>
          <a:p>
            <a:pPr eaLnBrk="1" hangingPunct="1">
              <a:spcBef>
                <a:spcPct val="0"/>
              </a:spcBef>
              <a:buFontTx/>
              <a:buNone/>
              <a:defRPr/>
            </a:pPr>
            <a:r>
              <a:rPr lang="en-US" altLang="ja-JP" sz="1050" dirty="0">
                <a:solidFill>
                  <a:srgbClr val="040BC2"/>
                </a:solidFill>
                <a:latin typeface="+mn-ea"/>
                <a:ea typeface="+mn-ea"/>
              </a:rPr>
              <a:t>If you submit your slides in wide screen (16:9), the secretariat will edit them to standard (4:3) size. </a:t>
            </a:r>
            <a:endParaRPr lang="ja-JP" altLang="en-US" sz="1200" b="1" dirty="0">
              <a:solidFill>
                <a:schemeClr val="accent6"/>
              </a:solidFill>
              <a:latin typeface="+mn-ea"/>
              <a:ea typeface="+mn-ea"/>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062469"/>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肩書（繁体字）・発表者氏名（繁体字）</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18082"/>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所属（繁体字）</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A357AB95-5F8A-F9A6-9077-94A9EC5CEFF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4" name="テキスト ボックス 13">
            <a:extLst>
              <a:ext uri="{FF2B5EF4-FFF2-40B4-BE49-F238E27FC236}">
                <a16:creationId xmlns:a16="http://schemas.microsoft.com/office/drawing/2014/main" id="{EE9C9426-6405-0C4B-D482-AC8F481FEAA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5" name="テキスト ボックス 14">
            <a:extLst>
              <a:ext uri="{FF2B5EF4-FFF2-40B4-BE49-F238E27FC236}">
                <a16:creationId xmlns:a16="http://schemas.microsoft.com/office/drawing/2014/main" id="{ABD51FF0-DE41-5DD6-D980-065A96AEE87B}"/>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51669" y="1880110"/>
            <a:ext cx="4822477"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role</a:t>
            </a:r>
            <a:r>
              <a:rPr lang="ja-JP" altLang="en-US" sz="1200" dirty="0">
                <a:solidFill>
                  <a:srgbClr val="040BC2"/>
                </a:solidFill>
                <a:latin typeface="+mn-ea"/>
                <a:ea typeface="+mn-ea"/>
              </a:rPr>
              <a:t> </a:t>
            </a:r>
            <a:r>
              <a:rPr lang="en-US" altLang="ja-JP" sz="1200" dirty="0">
                <a:solidFill>
                  <a:srgbClr val="040BC2"/>
                </a:solidFill>
                <a:latin typeface="+mn-ea"/>
                <a:ea typeface="+mn-ea"/>
              </a:rPr>
              <a:t>that you will play in achieving the goal.</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2" y="3484810"/>
            <a:ext cx="7322143"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role that you expect pharmaceutical companies to play in achieving your goal</a:t>
            </a:r>
            <a:endParaRPr lang="ja-JP" altLang="en-US" sz="10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C9FE9C48-3301-2E77-A19A-B5300E048CE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04F973E5-84B6-0E26-2422-9A5C21D6EA9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BB130D76-82C8-5E02-DA9E-4C1E71C565E7}"/>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9" name="Text Box 8">
            <a:extLst>
              <a:ext uri="{FF2B5EF4-FFF2-40B4-BE49-F238E27FC236}">
                <a16:creationId xmlns:a16="http://schemas.microsoft.com/office/drawing/2014/main" id="{6165E345-DA97-FDA5-4925-439804AC114F}"/>
              </a:ext>
            </a:extLst>
          </p:cNvPr>
          <p:cNvSpPr txBox="1">
            <a:spLocks noChangeArrowheads="1"/>
          </p:cNvSpPr>
          <p:nvPr/>
        </p:nvSpPr>
        <p:spPr bwMode="auto">
          <a:xfrm>
            <a:off x="2735340" y="1100795"/>
            <a:ext cx="4677612"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3) Division of roles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244822" y="1689635"/>
            <a:ext cx="7630371"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To the extent possible, please include patent-related information regarding the results of this research</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4322289"/>
            <a:ext cx="6765577"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To the extent possible, please list references or other information regarding your proposal.</a:t>
            </a:r>
            <a:endParaRPr lang="ja-JP" altLang="en-US" sz="10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32877796-7084-430A-0111-326A41AA1F7B}"/>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330352E8-52E3-918B-0BB9-708ED8967341}"/>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3ADAD344-075B-EA7A-965F-846372269F7A}"/>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9" name="Text Box 8">
            <a:extLst>
              <a:ext uri="{FF2B5EF4-FFF2-40B4-BE49-F238E27FC236}">
                <a16:creationId xmlns:a16="http://schemas.microsoft.com/office/drawing/2014/main" id="{306E6F5A-688B-6D12-4F84-9AB95A61EBC8}"/>
              </a:ext>
            </a:extLst>
          </p:cNvPr>
          <p:cNvSpPr txBox="1">
            <a:spLocks noChangeArrowheads="1"/>
          </p:cNvSpPr>
          <p:nvPr/>
        </p:nvSpPr>
        <p:spPr bwMode="auto">
          <a:xfrm>
            <a:off x="226000" y="133065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1) Patent and its status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B35011D9-FD56-8B00-94AE-AFA186505D1A}"/>
              </a:ext>
            </a:extLst>
          </p:cNvPr>
          <p:cNvSpPr txBox="1">
            <a:spLocks noChangeArrowheads="1"/>
          </p:cNvSpPr>
          <p:nvPr/>
        </p:nvSpPr>
        <p:spPr bwMode="auto">
          <a:xfrm>
            <a:off x="244822" y="385642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2) Key paper and/or </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Key word to this proposal</a:t>
            </a:r>
            <a:endParaRPr lang="ja-JP" altLang="en-US" sz="1400" dirty="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8" y="1626039"/>
            <a:ext cx="4778476"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list keywords related to the results of this research</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81406" y="4397948"/>
            <a:ext cx="7717291"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provide diseases that are potentially applicable outside of this project.</a:t>
            </a:r>
          </a:p>
          <a:p>
            <a:pPr eaLnBrk="1" hangingPunct="1">
              <a:lnSpc>
                <a:spcPts val="1800"/>
              </a:lnSpc>
              <a:spcBef>
                <a:spcPct val="0"/>
              </a:spcBef>
              <a:buFontTx/>
              <a:buNone/>
              <a:defRPr/>
            </a:pPr>
            <a:r>
              <a:rPr lang="en-US" altLang="ja-JP" sz="1200" dirty="0">
                <a:solidFill>
                  <a:srgbClr val="040BC2"/>
                </a:solidFill>
                <a:latin typeface="+mn-ea"/>
                <a:ea typeface="+mn-ea"/>
              </a:rPr>
              <a:t> *If your proposal include drug seeds and/or drug discovery technologies.</a:t>
            </a:r>
            <a:endParaRPr lang="ja-JP" altLang="en-US" sz="1000" b="1" dirty="0">
              <a:solidFill>
                <a:schemeClr val="accent6"/>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DE2CB1C2-E3B6-D32C-35D7-EF637E74D12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28D65749-A86A-4574-ED89-B254DB0C4A94}"/>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CBFFBE6F-7C5D-68F4-F166-318038F83CD6}"/>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3" name="Text Box 8">
            <a:extLst>
              <a:ext uri="{FF2B5EF4-FFF2-40B4-BE49-F238E27FC236}">
                <a16:creationId xmlns:a16="http://schemas.microsoft.com/office/drawing/2014/main" id="{7DC0F16A-03C4-E835-9B43-748C3A530CBC}"/>
              </a:ext>
            </a:extLst>
          </p:cNvPr>
          <p:cNvSpPr txBox="1">
            <a:spLocks noChangeArrowheads="1"/>
          </p:cNvSpPr>
          <p:nvPr/>
        </p:nvSpPr>
        <p:spPr bwMode="auto">
          <a:xfrm>
            <a:off x="187756" y="1246448"/>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Key word to this proposal</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6" name="Text Box 8">
            <a:extLst>
              <a:ext uri="{FF2B5EF4-FFF2-40B4-BE49-F238E27FC236}">
                <a16:creationId xmlns:a16="http://schemas.microsoft.com/office/drawing/2014/main" id="{2DCD6F75-B818-863B-952A-DB5FDDFA15BE}"/>
              </a:ext>
            </a:extLst>
          </p:cNvPr>
          <p:cNvSpPr txBox="1">
            <a:spLocks noChangeArrowheads="1"/>
          </p:cNvSpPr>
          <p:nvPr/>
        </p:nvSpPr>
        <p:spPr bwMode="auto">
          <a:xfrm>
            <a:off x="187756" y="3825310"/>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Potential target disease on this proposal</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541991"/>
            <a:ext cx="7254875"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If you use an abbreviation, please provide the full spelling as a note.</a:t>
            </a: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1" y="625677"/>
            <a:ext cx="7077151"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FFA62BA5-3B5A-2ED2-359C-7EE786EC30DF}"/>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80F28D4E-BB3C-F428-67B8-C2AB3FFB0A18}"/>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4263E0C8-270D-793B-23E1-F6E2A3725069}"/>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4" name="Text Box 8">
            <a:extLst>
              <a:ext uri="{FF2B5EF4-FFF2-40B4-BE49-F238E27FC236}">
                <a16:creationId xmlns:a16="http://schemas.microsoft.com/office/drawing/2014/main" id="{3746A668-5208-B2F4-4771-8EF0BB8B6399}"/>
              </a:ext>
            </a:extLst>
          </p:cNvPr>
          <p:cNvSpPr txBox="1">
            <a:spLocks noChangeArrowheads="1"/>
          </p:cNvSpPr>
          <p:nvPr/>
        </p:nvSpPr>
        <p:spPr bwMode="auto">
          <a:xfrm>
            <a:off x="218587" y="1785922"/>
            <a:ext cx="7466264"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describe the resent status of this research and/or disease area, and the circumstances that led you to undertake this research.</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32103" y="2107886"/>
            <a:ext cx="7254875"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add slides to the Background to study section as needed.</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When adding slides, please modify the title in the upper left corner of the slide to “Background to study (3)”, “Background to study (4)”, and so on. </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089DC3B5-A175-7017-0D74-E43AAD357B2A}"/>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621E1704-7936-F5D0-0EA1-92A326A93B5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5C1735D6-4568-31B0-05C3-3D8812D7359B}"/>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4" name="Text Box 8">
            <a:extLst>
              <a:ext uri="{FF2B5EF4-FFF2-40B4-BE49-F238E27FC236}">
                <a16:creationId xmlns:a16="http://schemas.microsoft.com/office/drawing/2014/main" id="{AEFD180E-9666-C1CD-7000-1B8F3FFDF93C}"/>
              </a:ext>
            </a:extLst>
          </p:cNvPr>
          <p:cNvSpPr txBox="1">
            <a:spLocks noChangeArrowheads="1"/>
          </p:cNvSpPr>
          <p:nvPr/>
        </p:nvSpPr>
        <p:spPr bwMode="auto">
          <a:xfrm>
            <a:off x="332103" y="1390599"/>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8" y="2181444"/>
            <a:ext cx="8624997"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Experimental results are a major decision-making factor for pharmaceutical companies to collaborate (e.g., joint research).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present your data in a simple and attractive manner (please use only information that can be made publicly available</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3200220"/>
            <a:ext cx="8079313" cy="23667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Although you can use slides from your presentation at the past meetings, D-Bio Digital will not have an opportunity to give an oral presentation to the participating pharmaceutical companies until the day of the conference. In order to secure a certain number of meeting participants, DSANJ believe that it is important to effectively promote our research results to the participating pharmaceutical companies.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Based on our matching experience, DSANJ recommends that the following items are important in promoting your research results to participating pharmaceutical companies.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The purpose of the experiment should be stated in the subtitle.</a:t>
            </a:r>
            <a:r>
              <a:rPr lang="ja-JP" altLang="en-US" sz="1100" dirty="0">
                <a:solidFill>
                  <a:srgbClr val="040BC2"/>
                </a:solidFill>
                <a:latin typeface="ＭＳ Ｐゴシック" panose="020B0600070205080204" pitchFamily="50" charset="-128"/>
              </a:rPr>
              <a:t>　</a:t>
            </a:r>
            <a:endParaRPr lang="en-US" altLang="ja-JP" sz="11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100" dirty="0">
                <a:solidFill>
                  <a:srgbClr val="040BC2"/>
                </a:solidFill>
                <a:latin typeface="ＭＳ Ｐゴシック" panose="020B0600070205080204" pitchFamily="50" charset="-128"/>
              </a:rPr>
              <a:t>  - Provide a brief textual summary of the purpose of the experiment in the slides.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Provide sufficient explanation of the experimental method and results (graphs, etc.) (e.g., experimental conditions, N numbers).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If you provide abbreviations, please provide the full spelling in the remarks.</a:t>
            </a:r>
            <a:endParaRPr lang="ja-JP" altLang="en-US" sz="9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35EA90B9-97B8-6C94-4267-B6DA460FAF2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58389DEE-4862-F80F-DA3E-153F9CECC4F5}"/>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A3CA7153-9EE9-E3BB-83FC-F17BAD05C4AF}"/>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3" name="Text Box 8">
            <a:extLst>
              <a:ext uri="{FF2B5EF4-FFF2-40B4-BE49-F238E27FC236}">
                <a16:creationId xmlns:a16="http://schemas.microsoft.com/office/drawing/2014/main" id="{FD0BF8C9-B5FA-309A-B9D3-FDE585C973D2}"/>
              </a:ext>
            </a:extLst>
          </p:cNvPr>
          <p:cNvSpPr txBox="1">
            <a:spLocks noChangeArrowheads="1"/>
          </p:cNvSpPr>
          <p:nvPr/>
        </p:nvSpPr>
        <p:spPr bwMode="auto">
          <a:xfrm>
            <a:off x="261718" y="1368342"/>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721808"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add slides to the Summary of study section as needed.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When adding slides, please change the title to "Summary of study (3), Summary of study (4)," in the upper left corner of the slide. </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3" y="2304218"/>
            <a:ext cx="7645319"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If you would like to show the data only to the interviewing pharmaceutical company at the time of the conference, For example, Please describe "Data on XX is available and will be disclosed and explained at the time of meeting”</a:t>
            </a:r>
            <a:endParaRPr lang="ja-JP" altLang="en-US" sz="900" b="1" dirty="0">
              <a:solidFill>
                <a:schemeClr val="accent6"/>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6F4DE71E-098B-992D-4C20-92884899455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B6D402A9-E117-A14F-336E-F6FF415948B0}"/>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C1969EF5-5327-BF81-C138-8529C5535B7D}"/>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7" name="Text Box 8">
            <a:extLst>
              <a:ext uri="{FF2B5EF4-FFF2-40B4-BE49-F238E27FC236}">
                <a16:creationId xmlns:a16="http://schemas.microsoft.com/office/drawing/2014/main" id="{8E044B68-36D1-B96D-9ECE-9D6CE1FFC10B}"/>
              </a:ext>
            </a:extLst>
          </p:cNvPr>
          <p:cNvSpPr txBox="1">
            <a:spLocks noChangeArrowheads="1"/>
          </p:cNvSpPr>
          <p:nvPr/>
        </p:nvSpPr>
        <p:spPr bwMode="auto">
          <a:xfrm>
            <a:off x="865903" y="167305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ECEE0915-A22A-3D45-1A51-3E1414F934BC}"/>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B912A27B-7193-3C5C-0AB6-5EC24F7DBC02}"/>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E231D9F1-1541-C21A-BAFE-251C1C95DF27}"/>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4" name="Text Box 8">
            <a:extLst>
              <a:ext uri="{FF2B5EF4-FFF2-40B4-BE49-F238E27FC236}">
                <a16:creationId xmlns:a16="http://schemas.microsoft.com/office/drawing/2014/main" id="{8D1E76E9-110B-2EBF-F98A-8DADB9496E8B}"/>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0BD7D6C6-A26E-30A1-631F-F0953CCEA76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5" name="テキスト ボックス 4">
            <a:extLst>
              <a:ext uri="{FF2B5EF4-FFF2-40B4-BE49-F238E27FC236}">
                <a16:creationId xmlns:a16="http://schemas.microsoft.com/office/drawing/2014/main" id="{B7CD8786-4F5A-7FBD-7C1E-CF7D0081CD1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6" name="テキスト ボックス 5">
            <a:extLst>
              <a:ext uri="{FF2B5EF4-FFF2-40B4-BE49-F238E27FC236}">
                <a16:creationId xmlns:a16="http://schemas.microsoft.com/office/drawing/2014/main" id="{00712A3D-04FF-46E6-FBEC-4D37219D9971}"/>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2" name="Text Box 8">
            <a:extLst>
              <a:ext uri="{FF2B5EF4-FFF2-40B4-BE49-F238E27FC236}">
                <a16:creationId xmlns:a16="http://schemas.microsoft.com/office/drawing/2014/main" id="{648442BD-07FB-2200-254D-E7974F8E0007}"/>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0B4DD52F-F444-5E8C-5DD1-84EA2896B2C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15634369-61E9-2218-56D9-A2A181EC594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A295BC18-6F1C-E7F6-A140-928F35709EF2}"/>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2" name="Text Box 8">
            <a:extLst>
              <a:ext uri="{FF2B5EF4-FFF2-40B4-BE49-F238E27FC236}">
                <a16:creationId xmlns:a16="http://schemas.microsoft.com/office/drawing/2014/main" id="{57529DBF-2C30-6CDF-B6C7-583721EB19E0}"/>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0" y="1826753"/>
            <a:ext cx="7704593"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goals of the study and your future research plans to achieve those goals.</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0" y="4521322"/>
            <a:ext cx="5620915"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challenges you anticipate in the process of achieving your goal</a:t>
            </a:r>
            <a:endParaRPr lang="ja-JP" altLang="en-US" sz="10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96AEB156-680D-1BDE-7B8F-B4A25DCA575C}"/>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5" name="テキスト ボックス 4">
            <a:extLst>
              <a:ext uri="{FF2B5EF4-FFF2-40B4-BE49-F238E27FC236}">
                <a16:creationId xmlns:a16="http://schemas.microsoft.com/office/drawing/2014/main" id="{A21BD4C5-C430-4EC5-E150-1588DD27EAE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6" name="テキスト ボックス 5">
            <a:extLst>
              <a:ext uri="{FF2B5EF4-FFF2-40B4-BE49-F238E27FC236}">
                <a16:creationId xmlns:a16="http://schemas.microsoft.com/office/drawing/2014/main" id="{4C186C99-ED53-B9DA-F7A5-22729AF256C6}"/>
              </a:ext>
            </a:extLst>
          </p:cNvPr>
          <p:cNvSpPr txBox="1"/>
          <p:nvPr/>
        </p:nvSpPr>
        <p:spPr>
          <a:xfrm>
            <a:off x="0" y="6434594"/>
            <a:ext cx="266290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2023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
        <p:nvSpPr>
          <p:cNvPr id="3" name="Text Box 8">
            <a:extLst>
              <a:ext uri="{FF2B5EF4-FFF2-40B4-BE49-F238E27FC236}">
                <a16:creationId xmlns:a16="http://schemas.microsoft.com/office/drawing/2014/main" id="{8FC7686D-1BD8-3EC6-56B0-77D8D435DDF2}"/>
              </a:ext>
            </a:extLst>
          </p:cNvPr>
          <p:cNvSpPr txBox="1">
            <a:spLocks noChangeArrowheads="1"/>
          </p:cNvSpPr>
          <p:nvPr/>
        </p:nvSpPr>
        <p:spPr bwMode="auto">
          <a:xfrm>
            <a:off x="226000" y="133065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1) Goal and its plan for research and/or development</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7" name="Text Box 8">
            <a:extLst>
              <a:ext uri="{FF2B5EF4-FFF2-40B4-BE49-F238E27FC236}">
                <a16:creationId xmlns:a16="http://schemas.microsoft.com/office/drawing/2014/main" id="{0AF6ABEE-8DAC-4ABB-E94F-05C80B733101}"/>
              </a:ext>
            </a:extLst>
          </p:cNvPr>
          <p:cNvSpPr txBox="1">
            <a:spLocks noChangeArrowheads="1"/>
          </p:cNvSpPr>
          <p:nvPr/>
        </p:nvSpPr>
        <p:spPr bwMode="auto">
          <a:xfrm>
            <a:off x="226000" y="3805069"/>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2) Task of this proposal to success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725</TotalTime>
  <Words>1859</Words>
  <Application>Microsoft Office PowerPoint</Application>
  <PresentationFormat>画面に合わせる (4:3)</PresentationFormat>
  <Paragraphs>122</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Tohru Yoshikawa</cp:lastModifiedBy>
  <cp:revision>313</cp:revision>
  <cp:lastPrinted>2019-04-11T05:48:52Z</cp:lastPrinted>
  <dcterms:created xsi:type="dcterms:W3CDTF">2010-05-17T10:26:31Z</dcterms:created>
  <dcterms:modified xsi:type="dcterms:W3CDTF">2023-12-04T00:08:07Z</dcterms:modified>
</cp:coreProperties>
</file>